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3.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6.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7.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8.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9.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comment10.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1.xml" ContentType="application/vnd.openxmlformats-officedocument.presentationml.comments+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embeddedFontLst>
    <p:embeddedFont>
      <p:font typeface="Average" panose="020B0604020202020204" charset="0"/>
      <p:regular r:id="rId50"/>
    </p:embeddedFont>
    <p:embeddedFont>
      <p:font typeface="Franklin Gothic" panose="020B0604020202020204" charset="0"/>
      <p:bold r:id="rId51"/>
    </p:embeddedFont>
    <p:embeddedFont>
      <p:font typeface="Open Sans" panose="020B0604020202020204" charset="0"/>
      <p:regular r:id="rId52"/>
      <p:bold r:id="rId53"/>
      <p:italic r:id="rId54"/>
      <p:boldItalic r:id="rId55"/>
    </p:embeddedFont>
    <p:embeddedFont>
      <p:font typeface="Oswald" panose="020B0604020202020204" charset="0"/>
      <p:regular r:id="rId56"/>
      <p:bold r:id="rId57"/>
    </p:embeddedFont>
    <p:embeddedFont>
      <p:font typeface="Playfair Display" panose="020B0604020202020204" charset="0"/>
      <p:regular r:id="rId58"/>
      <p:bold r:id="rId59"/>
      <p:italic r:id="rId60"/>
      <p:boldItalic r:id="rId61"/>
    </p:embeddedFont>
    <p:embeddedFont>
      <p:font typeface="Quattrocento Sans" panose="020B0604020202020204" charset="0"/>
      <p:regular r:id="rId62"/>
      <p:bold r:id="rId63"/>
      <p:italic r:id="rId64"/>
      <p:boldItalic r:id="rId65"/>
    </p:embeddedFont>
    <p:embeddedFont>
      <p:font typeface="Roboto" panose="020B0604020202020204" charset="0"/>
      <p:regular r:id="rId66"/>
      <p:bold r:id="rId67"/>
      <p:italic r:id="rId68"/>
      <p:boldItalic r:id="rId69"/>
    </p:embeddedFont>
    <p:embeddedFont>
      <p:font typeface="Trebuchet MS" panose="020B0603020202020204" pitchFamily="3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ly Chang" initials="LC" lastIdx="17" clrIdx="0">
    <p:extLst>
      <p:ext uri="{19B8F6BF-5375-455C-9EA6-DF929625EA0E}">
        <p15:presenceInfo xmlns:p15="http://schemas.microsoft.com/office/powerpoint/2012/main" userId="bfec9af5dedccf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9551A7B-9CA7-4788-8111-F9E0ABB20B7A}">
  <a:tblStyle styleId="{99551A7B-9CA7-4788-8111-F9E0ABB20B7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E8BF54A-2111-4C76-B96B-49DD98091342}"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DDFA390-2932-45CA-9716-9152723308C4}"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9" autoAdjust="0"/>
    <p:restoredTop sz="94660"/>
  </p:normalViewPr>
  <p:slideViewPr>
    <p:cSldViewPr snapToGrid="0">
      <p:cViewPr varScale="1">
        <p:scale>
          <a:sx n="105" d="100"/>
          <a:sy n="105" d="100"/>
        </p:scale>
        <p:origin x="540"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20T19:17:57.182" idx="8">
    <p:pos x="1762" y="763"/>
    <p:text>Good shippable product portion.</p:text>
    <p:extLst>
      <p:ext uri="{C676402C-5697-4E1C-873F-D02D1690AC5C}">
        <p15:threadingInfo xmlns:p15="http://schemas.microsoft.com/office/powerpoint/2012/main" timeZoneBias="420"/>
      </p:ext>
    </p:extLst>
  </p:cm>
  <p:cm authorId="1" dt="2020-05-20T19:24:24.881" idx="14">
    <p:pos x="1762" y="859"/>
    <p:text>Missing SHIPPABLE PRODUCT personas.</p:text>
    <p:extLst>
      <p:ext uri="{C676402C-5697-4E1C-873F-D02D1690AC5C}">
        <p15:threadingInfo xmlns:p15="http://schemas.microsoft.com/office/powerpoint/2012/main" timeZoneBias="420">
          <p15:parentCm authorId="1" idx="8"/>
        </p15:threadingInfo>
      </p:ext>
    </p:extLst>
  </p:cm>
  <p:cm authorId="1" dt="2020-05-20T19:24:53.668" idx="16">
    <p:pos x="1762" y="955"/>
    <p:text>SCRUM PLANNING personas mixed with SHIPPABLE product personas?</p:text>
    <p:extLst>
      <p:ext uri="{C676402C-5697-4E1C-873F-D02D1690AC5C}">
        <p15:threadingInfo xmlns:p15="http://schemas.microsoft.com/office/powerpoint/2012/main" timeZoneBias="420">
          <p15:parentCm authorId="1" idx="8"/>
        </p15:threadingInfo>
      </p:ext>
    </p:extLst>
  </p:cm>
  <p:cm authorId="1" dt="2020-05-20T19:24:59.964" idx="17">
    <p:pos x="1715" y="174"/>
    <p:text>Nice sectioning of contents except some slides should be placed together with SCRUM process/KPI/artifacts section. e.g. daily scrum meeting notes; SCRUM PLANNING personas.</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0-05-20T19:09:21.015" idx="4">
    <p:pos x="10" y="10"/>
    <p:text>Suggest to incorporate daily scrum meeting notes into this section</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0-05-20T19:07:43.496" idx="2">
    <p:pos x="10" y="10"/>
    <p:text>Suggest to incorporate relevant feedback from sprint retrospective.</p:text>
    <p:extLst>
      <p:ext uri="{C676402C-5697-4E1C-873F-D02D1690AC5C}">
        <p15:threadingInfo xmlns:p15="http://schemas.microsoft.com/office/powerpoint/2012/main" timeZoneBias="420"/>
      </p:ext>
    </p:extLst>
  </p:cm>
  <p:cm authorId="1" dt="2020-05-20T19:08:52.413" idx="3">
    <p:pos x="10" y="106"/>
    <p:text>Best to summarize the relevant feedback from  team's retrospective. relevant feedback means feedback that require stakeholders' or CSPO's alignment or buyin - Generally sprint review can be an opportunity to align besides demo of the sprint deliverables. CSM will generally give CSPO a head's up for preview and some pre-alignment. This is so that sprint demo/review can be more effective as scrum team also attends sprint review.</p:text>
    <p:extLst>
      <p:ext uri="{C676402C-5697-4E1C-873F-D02D1690AC5C}">
        <p15:threadingInfo xmlns:p15="http://schemas.microsoft.com/office/powerpoint/2012/main" timeZoneBias="42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20T19:15:42.477" idx="7">
    <p:pos x="10" y="10"/>
    <p:text>Outline the "users" or the "customers" of your deliverables. The users and the customers need to have "persona" descriptions. e.g. HR may be a user as you are recommending recruitment tooling and recruiters are typically in HR. Perhaps you should have a recruiter persona?</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20T19:12:05.885" idx="5">
    <p:pos x="10" y="10"/>
    <p:text>Sugegst to move your SCRUM PLANNING personas (CSPO, CSM) to the SCRUM process/KPI/artifact section together with burndown chart etc.</p:text>
    <p:extLst>
      <p:ext uri="{C676402C-5697-4E1C-873F-D02D1690AC5C}">
        <p15:threadingInfo xmlns:p15="http://schemas.microsoft.com/office/powerpoint/2012/main" timeZoneBias="420"/>
      </p:ext>
    </p:extLst>
  </p:cm>
  <p:cm authorId="1" dt="2020-05-20T19:13:30.561" idx="6">
    <p:pos x="10" y="106"/>
    <p:text>Personas of your "shippable product" should be described here instead.</p:text>
    <p:extLst>
      <p:ext uri="{C676402C-5697-4E1C-873F-D02D1690AC5C}">
        <p15:threadingInfo xmlns:p15="http://schemas.microsoft.com/office/powerpoint/2012/main" timeZoneBias="420">
          <p15:parentCm authorId="1"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5-20T19:23:17.002" idx="13">
    <p:pos x="10" y="10"/>
    <p:text>Is this your D&amp;I specialist for user stories in slide 24?</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5-20T19:19:14.283" idx="10">
    <p:pos x="10" y="10"/>
    <p:text>do you mean HR analyst as referred by user stories as in slide 23?</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5-20T19:22:18.346" idx="12">
    <p:pos x="10" y="10"/>
    <p:text>This seems to be a SCRUM PLANNING persona, not your SHIPPABLE PRODUCT persona.</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5-20T19:05:21.903" idx="1">
    <p:pos x="10" y="10"/>
    <p:text>Recommendation: create a separate scrum artifact/KPI section to have artifacts such as dailt scrum. SCRUM Process/artifact/KPI sections should be separate and after the sprint review (or "shippable product") portion.</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0-05-20T19:18:33.300" idx="9">
    <p:pos x="10" y="10"/>
    <p:text>Missing personas for recruiters,applicants, maybe also HR analyst, D&amp;I specialist, HR professional.</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0-05-20T19:21:52.594" idx="11">
    <p:pos x="10" y="10"/>
    <p:text>Good section.</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reengarageblog.org/11-pros-and-cons-of-diversity-in-the-workplace" TargetMode="External"/><Relationship Id="rId2" Type="http://schemas.openxmlformats.org/officeDocument/2006/relationships/slide" Target="../slides/slide33.xml"/><Relationship Id="rId1" Type="http://schemas.openxmlformats.org/officeDocument/2006/relationships/notesMaster" Target="../notesMasters/notesMaster1.xml"/><Relationship Id="rId5" Type="http://schemas.openxmlformats.org/officeDocument/2006/relationships/hyperlink" Target="https://www.hult.edu/blog/benefits-challenges-cultural-diversity-workplace/#career" TargetMode="External"/><Relationship Id="rId4" Type="http://schemas.openxmlformats.org/officeDocument/2006/relationships/hyperlink" Target="https://futureofworking.com/11-advantages-and-disadvantages-of-diversity-in-the-workplac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smartrecruiters.com/about-us/"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www.smartrecruiters.com/recruiting-software/?campaign=Brand&amp;adgroup=Brand&amp;displayterm=smartrecruiters&amp;gclid=Cj0KCQjwhtT1BRCiARIsAGlY51KfhINaMT97_MSznwuLWPoTyVSUsKdrFffelhfmmdmYq8jy7YDxf8MaAtvOEALw_wcB" TargetMode="External"/><Relationship Id="rId4" Type="http://schemas.openxmlformats.org/officeDocument/2006/relationships/hyperlink" Target="https://www.smartrecruiters.com/recruiting-software/smartrecruit/"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allyo.com/company/our-story/"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allyo.com/technology/"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arketplace.smartrecruiters.com/product/paradox-inc/"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xor.ai/how-it-works-recruiting"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www.xor.ai/new" TargetMode="External"/><Relationship Id="rId4" Type="http://schemas.openxmlformats.org/officeDocument/2006/relationships/hyperlink" Target="https://www.xor.ai/"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ightfold.ai/resources/eightfold-talent-acquisition/"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eightfold.ai/"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GRADE = 90 (clarity) + 88 (contents) + 88 (General) + 96 (checklist) = 90.5 (A-)</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74727d75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774727d75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774727d751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774727d751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74727d751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774727d75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774727d751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774727d75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774727d751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774727d75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779f785f3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7779f785f3_1_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774727d751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774727d75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774727d751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774727d75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774727d751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774727d751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774727d75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774727d75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74727d75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74727d75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782667f09_1_3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782667f09_1_3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7782667f09_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7782667f09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7782667f09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7782667f09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7782667f09_3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7782667f09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7782667f09_3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7782667f09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7782667f09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7782667f09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774727d751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774727d751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774727d751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774727d75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774727d751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774727d75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74727d75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774727d75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839e6b1c95_14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839e6b1c95_1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7782667f09_1_2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7782667f09_1_2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7782667f09_1_2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7782667f09_1_2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774727d8f0_3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774727d8f0_3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774727d751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774727d751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https://greengarageblog.org/11-pros-and-cons-of-diversity-in-the-workplace</a:t>
            </a:r>
            <a:endParaRPr/>
          </a:p>
          <a:p>
            <a:pPr marL="0" lvl="0" indent="0" algn="l" rtl="0">
              <a:spcBef>
                <a:spcPts val="0"/>
              </a:spcBef>
              <a:spcAft>
                <a:spcPts val="0"/>
              </a:spcAft>
              <a:buNone/>
            </a:pPr>
            <a:r>
              <a:rPr lang="en" u="sng">
                <a:solidFill>
                  <a:schemeClr val="hlink"/>
                </a:solidFill>
                <a:hlinkClick r:id="rId4"/>
              </a:rPr>
              <a:t>https://futureofworking.com/11-advantages-and-disadvantages-of-diversity-in-the-workplace/</a:t>
            </a:r>
            <a:endParaRPr/>
          </a:p>
          <a:p>
            <a:pPr marL="0" lvl="0" indent="0" algn="l" rtl="0">
              <a:spcBef>
                <a:spcPts val="0"/>
              </a:spcBef>
              <a:spcAft>
                <a:spcPts val="0"/>
              </a:spcAft>
              <a:buNone/>
            </a:pPr>
            <a:r>
              <a:rPr lang="en" u="sng">
                <a:solidFill>
                  <a:schemeClr val="hlink"/>
                </a:solidFill>
                <a:hlinkClick r:id="rId5"/>
              </a:rPr>
              <a:t>https://www.hult.edu/blog/benefits-challenges-cultural-diversity-workplace/#career</a:t>
            </a:r>
            <a:endParaRPr/>
          </a:p>
          <a:p>
            <a:pPr marL="0" lvl="0" indent="0" algn="l" rtl="0">
              <a:spcBef>
                <a:spcPts val="0"/>
              </a:spcBef>
              <a:spcAft>
                <a:spcPts val="0"/>
              </a:spcAft>
              <a:buNone/>
            </a:pPr>
            <a:r>
              <a:rPr lang="en"/>
              <a:t>Threats:</a:t>
            </a:r>
            <a:endParaRPr/>
          </a:p>
          <a:p>
            <a:pPr marL="457200" lvl="0" indent="-317500" algn="l" rtl="0">
              <a:spcBef>
                <a:spcPts val="0"/>
              </a:spcBef>
              <a:spcAft>
                <a:spcPts val="0"/>
              </a:spcAft>
              <a:buSzPts val="1400"/>
              <a:buChar char="●"/>
            </a:pPr>
            <a:r>
              <a:rPr lang="en" b="1"/>
              <a:t>Disengaged employees:</a:t>
            </a:r>
            <a:r>
              <a:rPr lang="en"/>
              <a:t> </a:t>
            </a:r>
            <a:r>
              <a:rPr lang="en">
                <a:solidFill>
                  <a:srgbClr val="3A3A3A"/>
                </a:solidFill>
                <a:highlight>
                  <a:srgbClr val="FFFFFF"/>
                </a:highlight>
              </a:rPr>
              <a:t>This is because diverse perspectives and opinions can also be distracting as it can build a hostile environment to work.</a:t>
            </a:r>
            <a:endParaRPr>
              <a:solidFill>
                <a:srgbClr val="3A3A3A"/>
              </a:solidFill>
              <a:highlight>
                <a:srgbClr val="FFFFFF"/>
              </a:highlight>
            </a:endParaRPr>
          </a:p>
          <a:p>
            <a:pPr marL="457200" lvl="0" indent="-317500" algn="l" rtl="0">
              <a:spcBef>
                <a:spcPts val="0"/>
              </a:spcBef>
              <a:spcAft>
                <a:spcPts val="0"/>
              </a:spcAft>
              <a:buClr>
                <a:srgbClr val="3A3A3A"/>
              </a:buClr>
              <a:buSzPts val="1400"/>
              <a:buChar char="●"/>
            </a:pPr>
            <a:r>
              <a:rPr lang="en" b="1">
                <a:solidFill>
                  <a:srgbClr val="3A3A3A"/>
                </a:solidFill>
                <a:highlight>
                  <a:srgbClr val="FFFFFF"/>
                </a:highlight>
              </a:rPr>
              <a:t>No diversity officer role:</a:t>
            </a:r>
            <a:endParaRPr b="1">
              <a:solidFill>
                <a:srgbClr val="3A3A3A"/>
              </a:solidFill>
              <a:highlight>
                <a:srgbClr val="FFFFFF"/>
              </a:highlight>
            </a:endParaRPr>
          </a:p>
          <a:p>
            <a:pPr marL="0" lvl="0" indent="0" algn="l" rtl="0">
              <a:spcBef>
                <a:spcPts val="0"/>
              </a:spcBef>
              <a:spcAft>
                <a:spcPts val="0"/>
              </a:spcAft>
              <a:buNone/>
            </a:pPr>
            <a:r>
              <a:rPr lang="en">
                <a:solidFill>
                  <a:srgbClr val="3A3A3A"/>
                </a:solidFill>
                <a:highlight>
                  <a:srgbClr val="FFFFFF"/>
                </a:highlight>
              </a:rPr>
              <a:t>Strengths</a:t>
            </a:r>
            <a:endParaRPr>
              <a:solidFill>
                <a:srgbClr val="3A3A3A"/>
              </a:solidFill>
              <a:highlight>
                <a:srgbClr val="FFFFFF"/>
              </a:highlight>
            </a:endParaRPr>
          </a:p>
          <a:p>
            <a:pPr marL="457200" lvl="0" indent="-317500" algn="l" rtl="0">
              <a:spcBef>
                <a:spcPts val="0"/>
              </a:spcBef>
              <a:spcAft>
                <a:spcPts val="0"/>
              </a:spcAft>
              <a:buClr>
                <a:srgbClr val="3A3A3A"/>
              </a:buClr>
              <a:buSzPts val="1400"/>
              <a:buChar char="●"/>
            </a:pPr>
            <a:r>
              <a:rPr lang="en" b="1">
                <a:solidFill>
                  <a:srgbClr val="3A3A3A"/>
                </a:solidFill>
                <a:highlight>
                  <a:srgbClr val="FFFFFF"/>
                </a:highlight>
              </a:rPr>
              <a:t>Better service to diverse customer base:</a:t>
            </a:r>
            <a:r>
              <a:rPr lang="en">
                <a:solidFill>
                  <a:srgbClr val="3A3A3A"/>
                </a:solidFill>
                <a:highlight>
                  <a:srgbClr val="FFFFFF"/>
                </a:highlight>
              </a:rPr>
              <a:t> Marketing efforts targeting new countries are a lot successful when the skill set and knowledge of the local talents in a particular country should be utilized. Thus, it will help companies to become able in serving a diverse customer base.</a:t>
            </a:r>
            <a:endParaRPr>
              <a:solidFill>
                <a:srgbClr val="3A3A3A"/>
              </a:solidFill>
              <a:highlight>
                <a:srgbClr val="FFFFFF"/>
              </a:highlight>
            </a:endParaRPr>
          </a:p>
          <a:p>
            <a:pPr marL="457200" lvl="0" indent="-317500" algn="l" rtl="0">
              <a:spcBef>
                <a:spcPts val="0"/>
              </a:spcBef>
              <a:spcAft>
                <a:spcPts val="0"/>
              </a:spcAft>
              <a:buClr>
                <a:srgbClr val="3A3A3A"/>
              </a:buClr>
              <a:buSzPts val="1400"/>
              <a:buChar char="●"/>
            </a:pPr>
            <a:r>
              <a:rPr lang="en" b="1">
                <a:solidFill>
                  <a:srgbClr val="3A3A3A"/>
                </a:solidFill>
                <a:highlight>
                  <a:srgbClr val="FFFFFF"/>
                </a:highlight>
              </a:rPr>
              <a:t>Boost company’s reputation:</a:t>
            </a:r>
            <a:r>
              <a:rPr lang="en">
                <a:solidFill>
                  <a:srgbClr val="3A3A3A"/>
                </a:solidFill>
                <a:highlight>
                  <a:srgbClr val="FFFFFF"/>
                </a:highlight>
              </a:rPr>
              <a:t> </a:t>
            </a:r>
            <a:r>
              <a:rPr lang="en">
                <a:solidFill>
                  <a:srgbClr val="4B4B4B"/>
                </a:solidFill>
                <a:highlight>
                  <a:srgbClr val="FFFFFF"/>
                </a:highlight>
              </a:rPr>
              <a:t>Diversity connects organization to the community around it. After all, when you employs a diverse workforce, then your workforce directly reflects the community where you are located – and possibly, the community that you serve. Beyond that, a national and international reputation of inclusion can go a long way toward building favor, both in your industry and as a recognized brand.</a:t>
            </a:r>
            <a:endParaRPr>
              <a:solidFill>
                <a:srgbClr val="4B4B4B"/>
              </a:solidFill>
              <a:highlight>
                <a:srgbClr val="FFFFFF"/>
              </a:highlight>
            </a:endParaRPr>
          </a:p>
          <a:p>
            <a:pPr marL="457200" lvl="0" indent="-317500" algn="l" rtl="0">
              <a:spcBef>
                <a:spcPts val="0"/>
              </a:spcBef>
              <a:spcAft>
                <a:spcPts val="0"/>
              </a:spcAft>
              <a:buClr>
                <a:srgbClr val="4B4B4B"/>
              </a:buClr>
              <a:buSzPts val="1400"/>
              <a:buChar char="●"/>
            </a:pPr>
            <a:r>
              <a:rPr lang="en" b="1">
                <a:solidFill>
                  <a:srgbClr val="4B4B4B"/>
                </a:solidFill>
                <a:highlight>
                  <a:srgbClr val="FFFFFF"/>
                </a:highlight>
              </a:rPr>
              <a:t>Greater innovation &amp; creativity: </a:t>
            </a:r>
            <a:r>
              <a:rPr lang="en">
                <a:solidFill>
                  <a:srgbClr val="4B4B4B"/>
                </a:solidFill>
                <a:highlight>
                  <a:srgbClr val="FFFFFF"/>
                </a:highlight>
              </a:rPr>
              <a:t>Employees from diverse backgrounds will bring diverse solutions to achieve a common goal.</a:t>
            </a:r>
            <a:endParaRPr>
              <a:solidFill>
                <a:srgbClr val="4B4B4B"/>
              </a:solidFill>
              <a:highlight>
                <a:srgbClr val="FFFFFF"/>
              </a:highlight>
            </a:endParaRPr>
          </a:p>
          <a:p>
            <a:pPr marL="457200" lvl="0" indent="-317500" algn="l" rtl="0">
              <a:spcBef>
                <a:spcPts val="0"/>
              </a:spcBef>
              <a:spcAft>
                <a:spcPts val="0"/>
              </a:spcAft>
              <a:buClr>
                <a:srgbClr val="4B4B4B"/>
              </a:buClr>
              <a:buSzPts val="1400"/>
              <a:buChar char="●"/>
            </a:pPr>
            <a:r>
              <a:rPr lang="en" b="1">
                <a:solidFill>
                  <a:srgbClr val="4B4B4B"/>
                </a:solidFill>
                <a:highlight>
                  <a:srgbClr val="FFFFFF"/>
                </a:highlight>
              </a:rPr>
              <a:t>Employees feel accepted &amp; valued: </a:t>
            </a:r>
            <a:r>
              <a:rPr lang="en">
                <a:solidFill>
                  <a:srgbClr val="222222"/>
                </a:solidFill>
                <a:highlight>
                  <a:srgbClr val="FFFFFF"/>
                </a:highlight>
              </a:rPr>
              <a:t>Diversity and inclusion in the workplace cause all employees to feel accepted and valued. When employees feel accepted and valued, they are also happier in their workplace and stay longer with a company. As a result, companies with greater diversity in the workplace have lower turnover rates</a:t>
            </a:r>
            <a:endParaRPr sz="1000" b="1">
              <a:solidFill>
                <a:srgbClr val="4B4B4B"/>
              </a:solidFill>
              <a:highlight>
                <a:srgbClr val="FFFFFF"/>
              </a:highlight>
            </a:endParaRPr>
          </a:p>
          <a:p>
            <a:pPr marL="0" lvl="0" indent="0" algn="l" rtl="0">
              <a:spcBef>
                <a:spcPts val="0"/>
              </a:spcBef>
              <a:spcAft>
                <a:spcPts val="0"/>
              </a:spcAft>
              <a:buNone/>
            </a:pPr>
            <a:r>
              <a:rPr lang="en">
                <a:solidFill>
                  <a:srgbClr val="3A3A3A"/>
                </a:solidFill>
                <a:highlight>
                  <a:srgbClr val="FFFFFF"/>
                </a:highlight>
              </a:rPr>
              <a:t>Opportunities</a:t>
            </a:r>
            <a:endParaRPr>
              <a:solidFill>
                <a:srgbClr val="3A3A3A"/>
              </a:solidFill>
              <a:highlight>
                <a:srgbClr val="FFFFFF"/>
              </a:highlight>
            </a:endParaRPr>
          </a:p>
          <a:p>
            <a:pPr marL="457200" lvl="0" indent="-317500" algn="l" rtl="0">
              <a:spcBef>
                <a:spcPts val="0"/>
              </a:spcBef>
              <a:spcAft>
                <a:spcPts val="0"/>
              </a:spcAft>
              <a:buClr>
                <a:srgbClr val="3A3A3A"/>
              </a:buClr>
              <a:buSzPts val="1400"/>
              <a:buChar char="●"/>
            </a:pPr>
            <a:r>
              <a:rPr lang="en" b="1">
                <a:solidFill>
                  <a:srgbClr val="3A3A3A"/>
                </a:solidFill>
                <a:highlight>
                  <a:srgbClr val="FFFFFF"/>
                </a:highlight>
              </a:rPr>
              <a:t>Offers wider talent pool &amp; revenue-earning opportunities:</a:t>
            </a:r>
            <a:r>
              <a:rPr lang="en">
                <a:solidFill>
                  <a:srgbClr val="3A3A3A"/>
                </a:solidFill>
                <a:highlight>
                  <a:srgbClr val="FFFFFF"/>
                </a:highlight>
              </a:rPr>
              <a:t>If employee selections should not be governed by criteria such as educational experience, location, and age group, there is a huge possibility of finding the right match between the employee and the employer.</a:t>
            </a:r>
            <a:endParaRPr>
              <a:solidFill>
                <a:srgbClr val="3A3A3A"/>
              </a:solidFill>
              <a:highlight>
                <a:srgbClr val="FFFFFF"/>
              </a:highlight>
            </a:endParaRPr>
          </a:p>
          <a:p>
            <a:pPr marL="457200" lvl="0" indent="0" algn="l" rtl="0">
              <a:spcBef>
                <a:spcPts val="0"/>
              </a:spcBef>
              <a:spcAft>
                <a:spcPts val="0"/>
              </a:spcAft>
              <a:buNone/>
            </a:pPr>
            <a:r>
              <a:rPr lang="en">
                <a:solidFill>
                  <a:srgbClr val="3A3A3A"/>
                </a:solidFill>
                <a:highlight>
                  <a:srgbClr val="FFFFFF"/>
                </a:highlight>
              </a:rPr>
              <a:t>The companies which focus on diversification are the businesses which tend to see more sales and revenues because of their efforts. Emphasizing multiple language fluency for a team can boost their profits by 10% for every fluent language that is spoken. Gender diversity can help revenues grow by 40% in the first year of this effort. This advantage can open new markets for the organization that can help profits to start climbing as well without a significant increase in the work of the team.</a:t>
            </a:r>
            <a:endParaRPr>
              <a:solidFill>
                <a:srgbClr val="3A3A3A"/>
              </a:solidFill>
              <a:highlight>
                <a:srgbClr val="FFFFFF"/>
              </a:highlight>
            </a:endParaRPr>
          </a:p>
          <a:p>
            <a:pPr marL="0" lvl="0" indent="0" algn="l" rtl="0">
              <a:spcBef>
                <a:spcPts val="0"/>
              </a:spcBef>
              <a:spcAft>
                <a:spcPts val="0"/>
              </a:spcAft>
              <a:buNone/>
            </a:pPr>
            <a:r>
              <a:rPr lang="en">
                <a:solidFill>
                  <a:srgbClr val="3A3A3A"/>
                </a:solidFill>
                <a:highlight>
                  <a:srgbClr val="FFFFFF"/>
                </a:highlight>
              </a:rPr>
              <a:t>Weaknesses</a:t>
            </a:r>
            <a:endParaRPr>
              <a:solidFill>
                <a:srgbClr val="3A3A3A"/>
              </a:solidFill>
              <a:highlight>
                <a:srgbClr val="FFFFFF"/>
              </a:highlight>
            </a:endParaRPr>
          </a:p>
          <a:p>
            <a:pPr marL="457200" lvl="0" indent="-317500" algn="l" rtl="0">
              <a:spcBef>
                <a:spcPts val="0"/>
              </a:spcBef>
              <a:spcAft>
                <a:spcPts val="0"/>
              </a:spcAft>
              <a:buClr>
                <a:srgbClr val="3A3A3A"/>
              </a:buClr>
              <a:buSzPts val="1400"/>
              <a:buChar char="●"/>
            </a:pPr>
            <a:r>
              <a:rPr lang="en" b="1">
                <a:solidFill>
                  <a:srgbClr val="3A3A3A"/>
                </a:solidFill>
                <a:highlight>
                  <a:srgbClr val="FFFFFF"/>
                </a:highlight>
              </a:rPr>
              <a:t>Communication barriers leading to resentment: </a:t>
            </a:r>
            <a:r>
              <a:rPr lang="en">
                <a:solidFill>
                  <a:srgbClr val="3A3A3A"/>
                </a:solidFill>
                <a:highlight>
                  <a:srgbClr val="FFFFFF"/>
                </a:highlight>
              </a:rPr>
              <a:t>People from different cultures may not speak the same language as their primary communication option. Hiring people from different areas can provide unique perspectives, but it can also cause issues with how co-workers speak with one another. Even when the same language is spoken, there can be differences in the meaning of certain words or jargon understanding problems that can create confusion in the workplace.</a:t>
            </a:r>
            <a:endParaRPr b="1">
              <a:solidFill>
                <a:srgbClr val="3A3A3A"/>
              </a:solidFill>
              <a:highlight>
                <a:srgbClr val="FFFFFF"/>
              </a:high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774727d751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774727d751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7779f785f3_9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7779f785f3_9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u="sng">
                <a:solidFill>
                  <a:schemeClr val="hlink"/>
                </a:solidFill>
                <a:highlight>
                  <a:srgbClr val="FFFFFF"/>
                </a:highlight>
                <a:hlinkClick r:id="rId3"/>
              </a:rPr>
              <a:t>https://www.smartrecruiters.com/about-us/</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u="sng">
                <a:solidFill>
                  <a:schemeClr val="hlink"/>
                </a:solidFill>
                <a:highlight>
                  <a:srgbClr val="FFFFFF"/>
                </a:highlight>
                <a:hlinkClick r:id="rId4"/>
              </a:rPr>
              <a:t>https://www.smartrecruiters.com/recruiting-software/smartrecruit/</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u="sng">
                <a:solidFill>
                  <a:schemeClr val="hlink"/>
                </a:solidFill>
                <a:highlight>
                  <a:srgbClr val="FFFFFF"/>
                </a:highlight>
                <a:hlinkClick r:id="rId5"/>
              </a:rPr>
              <a:t>https://www.smartrecruiters.com/recruiting-software/?campaign=Brand&amp;adgroup=Brand&amp;displayterm=smartrecruiters&amp;gclid=Cj0KCQjwhtT1BRCiARIsAGlY51KfhINaMT97_MSznwuLWPoTyVSUsKdrFffelhfmmdmYq8jy7YDxf8MaAtvOEALw_wcB</a:t>
            </a:r>
            <a:endParaRPr u="sng">
              <a:solidFill>
                <a:schemeClr val="hlink"/>
              </a:solidFill>
              <a:highlight>
                <a:srgbClr val="FFFFFF"/>
              </a:highlight>
            </a:endParaRPr>
          </a:p>
          <a:p>
            <a:pPr marL="0" lvl="0" indent="0" algn="l" rtl="0">
              <a:lnSpc>
                <a:spcPct val="115000"/>
              </a:lnSpc>
              <a:spcBef>
                <a:spcPts val="1200"/>
              </a:spcBef>
              <a:spcAft>
                <a:spcPts val="0"/>
              </a:spcAft>
              <a:buNone/>
            </a:pPr>
            <a:endParaRPr u="sng">
              <a:solidFill>
                <a:schemeClr val="hlink"/>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774727d751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774727d751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https://www.allyo.com/company/our-story/</a:t>
            </a:r>
            <a:endParaRPr/>
          </a:p>
          <a:p>
            <a:pPr marL="0" lvl="0" indent="0" algn="l" rtl="0">
              <a:spcBef>
                <a:spcPts val="0"/>
              </a:spcBef>
              <a:spcAft>
                <a:spcPts val="0"/>
              </a:spcAft>
              <a:buNone/>
            </a:pPr>
            <a:r>
              <a:rPr lang="en" u="sng">
                <a:solidFill>
                  <a:schemeClr val="hlink"/>
                </a:solidFill>
                <a:hlinkClick r:id="rId4"/>
              </a:rPr>
              <a:t>https://www.allyo.com/technology/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774727d8f0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774727d8f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https://marketplace.smartrecruiters.com/product/paradox-inc/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74727d8f0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74727d8f0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https://www.xor.ai/how-it-works-recruiting</a:t>
            </a:r>
            <a:endParaRPr/>
          </a:p>
          <a:p>
            <a:pPr marL="0" lvl="0" indent="0" algn="l" rtl="0">
              <a:lnSpc>
                <a:spcPct val="115000"/>
              </a:lnSpc>
              <a:spcBef>
                <a:spcPts val="1200"/>
              </a:spcBef>
              <a:spcAft>
                <a:spcPts val="0"/>
              </a:spcAft>
              <a:buNone/>
            </a:pPr>
            <a:r>
              <a:rPr lang="en" u="sng">
                <a:solidFill>
                  <a:schemeClr val="hlink"/>
                </a:solidFill>
                <a:highlight>
                  <a:srgbClr val="FFFFFF"/>
                </a:highlight>
                <a:hlinkClick r:id="rId4"/>
              </a:rPr>
              <a:t>https://www.xor.ai/</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u="sng">
                <a:solidFill>
                  <a:schemeClr val="hlink"/>
                </a:solidFill>
                <a:highlight>
                  <a:srgbClr val="FFFFFF"/>
                </a:highlight>
                <a:hlinkClick r:id="rId5"/>
              </a:rPr>
              <a:t>https://www.xor.ai/new</a:t>
            </a:r>
            <a:endParaRPr u="sng">
              <a:solidFill>
                <a:schemeClr val="hlink"/>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774727d8f0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774727d8f0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u="sng">
                <a:solidFill>
                  <a:schemeClr val="hlink"/>
                </a:solidFill>
                <a:highlight>
                  <a:srgbClr val="FFFFFF"/>
                </a:highlight>
                <a:hlinkClick r:id="rId3"/>
              </a:rPr>
              <a:t>https://eightfold.ai/resources/eightfold-talent-acquisition/</a:t>
            </a:r>
            <a:endParaRPr u="sng">
              <a:solidFill>
                <a:schemeClr val="hlink"/>
              </a:solidFill>
              <a:highlight>
                <a:srgbClr val="FFFFFF"/>
              </a:highlight>
            </a:endParaRPr>
          </a:p>
          <a:p>
            <a:pPr marL="0" lvl="0" indent="0" algn="l" rtl="0">
              <a:lnSpc>
                <a:spcPct val="115000"/>
              </a:lnSpc>
              <a:spcBef>
                <a:spcPts val="1200"/>
              </a:spcBef>
              <a:spcAft>
                <a:spcPts val="0"/>
              </a:spcAft>
              <a:buNone/>
            </a:pPr>
            <a:r>
              <a:rPr lang="en" u="sng">
                <a:solidFill>
                  <a:schemeClr val="hlink"/>
                </a:solidFill>
                <a:highlight>
                  <a:srgbClr val="FFFFFF"/>
                </a:highlight>
                <a:hlinkClick r:id="rId4"/>
              </a:rPr>
              <a:t>https://eightfold.ai/</a:t>
            </a:r>
            <a:endParaRPr u="sng">
              <a:solidFill>
                <a:schemeClr val="hlink"/>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774727d751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774727d751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774727d751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774727d751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7779f785f3_1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7779f785f3_1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774727d75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774727d75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774727d751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774727d75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774727d751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774727d75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84ed297e0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84ed297e0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c6f980f91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39e6b1c9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39e6b1c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6f980f91_0_8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6f980f9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74727d751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74727d75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3a94e8c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3a94e8c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5"/>
        <p:cNvGrpSpPr/>
        <p:nvPr/>
      </p:nvGrpSpPr>
      <p:grpSpPr>
        <a:xfrm>
          <a:off x="0" y="0"/>
          <a:ext cx="0" cy="0"/>
          <a:chOff x="0" y="0"/>
          <a:chExt cx="0" cy="0"/>
        </a:xfrm>
      </p:grpSpPr>
      <p:grpSp>
        <p:nvGrpSpPr>
          <p:cNvPr id="56" name="Google Shape;56;p13"/>
          <p:cNvGrpSpPr/>
          <p:nvPr/>
        </p:nvGrpSpPr>
        <p:grpSpPr>
          <a:xfrm>
            <a:off x="0" y="905502"/>
            <a:ext cx="9144000" cy="3350960"/>
            <a:chOff x="0" y="1207336"/>
            <a:chExt cx="12192000" cy="4467947"/>
          </a:xfrm>
        </p:grpSpPr>
        <p:sp>
          <p:nvSpPr>
            <p:cNvPr id="57" name="Google Shape;57;p13"/>
            <p:cNvSpPr/>
            <p:nvPr/>
          </p:nvSpPr>
          <p:spPr>
            <a:xfrm flipH="1">
              <a:off x="2612848" y="3441616"/>
              <a:ext cx="1849428" cy="2053323"/>
            </a:xfrm>
            <a:custGeom>
              <a:avLst/>
              <a:gdLst/>
              <a:ahLst/>
              <a:cxnLst/>
              <a:rect l="l" t="t" r="r" b="b"/>
              <a:pathLst>
                <a:path w="2066400" h="2422800" extrusionOk="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cap="flat" cmpd="sng">
              <a:solidFill>
                <a:schemeClr val="dk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8" name="Google Shape;58;p13"/>
            <p:cNvSpPr/>
            <p:nvPr/>
          </p:nvSpPr>
          <p:spPr>
            <a:xfrm>
              <a:off x="9491472" y="1379494"/>
              <a:ext cx="1849428" cy="2053323"/>
            </a:xfrm>
            <a:custGeom>
              <a:avLst/>
              <a:gdLst/>
              <a:ahLst/>
              <a:cxnLst/>
              <a:rect l="l" t="t" r="r" b="b"/>
              <a:pathLst>
                <a:path w="2066400" h="2422800" extrusionOk="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59" name="Google Shape;59;p13"/>
            <p:cNvSpPr/>
            <p:nvPr/>
          </p:nvSpPr>
          <p:spPr>
            <a:xfrm>
              <a:off x="4416552" y="1207336"/>
              <a:ext cx="5074800" cy="356700"/>
            </a:xfrm>
            <a:prstGeom prst="rect">
              <a:avLst/>
            </a:prstGeom>
            <a:gradFill>
              <a:gsLst>
                <a:gs pos="0">
                  <a:srgbClr val="BAC82F"/>
                </a:gs>
                <a:gs pos="100000">
                  <a:srgbClr val="0C6D82"/>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0" name="Google Shape;60;p13"/>
            <p:cNvSpPr/>
            <p:nvPr/>
          </p:nvSpPr>
          <p:spPr>
            <a:xfrm>
              <a:off x="0" y="1207336"/>
              <a:ext cx="4416600" cy="356700"/>
            </a:xfrm>
            <a:prstGeom prst="rect">
              <a:avLst/>
            </a:prstGeom>
            <a:gradFill>
              <a:gsLst>
                <a:gs pos="0">
                  <a:srgbClr val="F2C020"/>
                </a:gs>
                <a:gs pos="100000">
                  <a:srgbClr val="BAC82F"/>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1" name="Google Shape;61;p13"/>
            <p:cNvSpPr/>
            <p:nvPr/>
          </p:nvSpPr>
          <p:spPr>
            <a:xfrm>
              <a:off x="4416552" y="3269385"/>
              <a:ext cx="5074800" cy="356700"/>
            </a:xfrm>
            <a:prstGeom prst="rect">
              <a:avLst/>
            </a:prstGeom>
            <a:gradFill>
              <a:gsLst>
                <a:gs pos="0">
                  <a:schemeClr val="dk2"/>
                </a:gs>
                <a:gs pos="100000">
                  <a:schemeClr val="dk1"/>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2" name="Google Shape;62;p13"/>
            <p:cNvSpPr/>
            <p:nvPr/>
          </p:nvSpPr>
          <p:spPr>
            <a:xfrm>
              <a:off x="4414968" y="5318583"/>
              <a:ext cx="5074800" cy="356700"/>
            </a:xfrm>
            <a:prstGeom prst="rect">
              <a:avLst/>
            </a:prstGeom>
            <a:gradFill>
              <a:gsLst>
                <a:gs pos="0">
                  <a:schemeClr val="dk2"/>
                </a:gs>
                <a:gs pos="52000">
                  <a:schemeClr val="accent3"/>
                </a:gs>
                <a:gs pos="100000">
                  <a:srgbClr val="F2C020"/>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sp>
          <p:nvSpPr>
            <p:cNvPr id="63" name="Google Shape;63;p13"/>
            <p:cNvSpPr/>
            <p:nvPr/>
          </p:nvSpPr>
          <p:spPr>
            <a:xfrm>
              <a:off x="9448800" y="5317275"/>
              <a:ext cx="2743200" cy="356700"/>
            </a:xfrm>
            <a:prstGeom prst="rect">
              <a:avLst/>
            </a:prstGeom>
            <a:gradFill>
              <a:gsLst>
                <a:gs pos="0">
                  <a:schemeClr val="accent5"/>
                </a:gs>
                <a:gs pos="100000">
                  <a:srgbClr val="F2C020"/>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Quattrocento Sans"/>
                <a:ea typeface="Quattrocento Sans"/>
                <a:cs typeface="Quattrocento Sans"/>
                <a:sym typeface="Quattrocento Sans"/>
              </a:endParaRPr>
            </a:p>
          </p:txBody>
        </p:sp>
      </p:grpSp>
      <p:sp>
        <p:nvSpPr>
          <p:cNvPr id="64" name="Google Shape;64;p13"/>
          <p:cNvSpPr txBox="1">
            <a:spLocks noGrp="1"/>
          </p:cNvSpPr>
          <p:nvPr>
            <p:ph type="title"/>
          </p:nvPr>
        </p:nvSpPr>
        <p:spPr>
          <a:xfrm>
            <a:off x="346978" y="1559907"/>
            <a:ext cx="2289000" cy="1106700"/>
          </a:xfrm>
          <a:prstGeom prst="rect">
            <a:avLst/>
          </a:prstGeom>
          <a:noFill/>
          <a:ln>
            <a:noFill/>
          </a:ln>
        </p:spPr>
        <p:txBody>
          <a:bodyPr spcFirstLastPara="1" wrap="square" lIns="0" tIns="0" rIns="0" bIns="0" anchor="ctr" anchorCtr="0">
            <a:noAutofit/>
          </a:bodyPr>
          <a:lstStyle>
            <a:lvl1pPr lvl="0" algn="l" rtl="0">
              <a:lnSpc>
                <a:spcPct val="90000"/>
              </a:lnSpc>
              <a:spcBef>
                <a:spcPts val="0"/>
              </a:spcBef>
              <a:spcAft>
                <a:spcPts val="0"/>
              </a:spcAft>
              <a:buClr>
                <a:schemeClr val="dk1"/>
              </a:buClr>
              <a:buSzPts val="2600"/>
              <a:buFont typeface="Franklin Gothic"/>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a:endParaRPr/>
          </a:p>
        </p:txBody>
      </p:sp>
      <p:sp>
        <p:nvSpPr>
          <p:cNvPr id="65" name="Google Shape;65;p13"/>
          <p:cNvSpPr txBox="1">
            <a:spLocks noGrp="1"/>
          </p:cNvSpPr>
          <p:nvPr>
            <p:ph type="body" idx="1"/>
          </p:nvPr>
        </p:nvSpPr>
        <p:spPr>
          <a:xfrm>
            <a:off x="346472" y="2690827"/>
            <a:ext cx="1294500" cy="218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800"/>
              </a:spcBef>
              <a:spcAft>
                <a:spcPts val="0"/>
              </a:spcAft>
              <a:buClr>
                <a:schemeClr val="dk2"/>
              </a:buClr>
              <a:buSzPts val="1500"/>
              <a:buNone/>
              <a:defRPr sz="1500" b="1" i="1">
                <a:solidFill>
                  <a:schemeClr val="dk2"/>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66" name="Google Shape;66;p13"/>
          <p:cNvSpPr txBox="1">
            <a:spLocks noGrp="1"/>
          </p:cNvSpPr>
          <p:nvPr>
            <p:ph type="body" idx="2"/>
          </p:nvPr>
        </p:nvSpPr>
        <p:spPr>
          <a:xfrm>
            <a:off x="346472" y="2945399"/>
            <a:ext cx="1294500" cy="2838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800"/>
              </a:spcBef>
              <a:spcAft>
                <a:spcPts val="0"/>
              </a:spcAft>
              <a:buClr>
                <a:srgbClr val="454D55"/>
              </a:buClr>
              <a:buSzPts val="1500"/>
              <a:buNone/>
              <a:defRPr sz="15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67" name="Google Shape;67;p13"/>
          <p:cNvSpPr>
            <a:spLocks noGrp="1"/>
          </p:cNvSpPr>
          <p:nvPr>
            <p:ph type="pic" idx="3"/>
          </p:nvPr>
        </p:nvSpPr>
        <p:spPr>
          <a:xfrm>
            <a:off x="346472" y="4294034"/>
            <a:ext cx="713100" cy="514200"/>
          </a:xfrm>
          <a:prstGeom prst="rect">
            <a:avLst/>
          </a:prstGeom>
          <a:noFill/>
          <a:ln w="9525" cap="flat" cmpd="sng">
            <a:solidFill>
              <a:srgbClr val="454D55"/>
            </a:solidFill>
            <a:prstDash val="solid"/>
            <a:round/>
            <a:headEnd type="none" w="sm" len="sm"/>
            <a:tailEnd type="none" w="sm" len="sm"/>
          </a:ln>
        </p:spPr>
        <p:txBody>
          <a:bodyPr spcFirstLastPara="1" wrap="square" lIns="68575" tIns="34275" rIns="68575" bIns="34275" anchor="ctr" anchorCtr="0">
            <a:noAutofit/>
          </a:bodyPr>
          <a:lstStyle>
            <a:lvl1pPr marR="0" lvl="0" algn="ctr" rtl="0">
              <a:lnSpc>
                <a:spcPct val="90000"/>
              </a:lnSpc>
              <a:spcBef>
                <a:spcPts val="800"/>
              </a:spcBef>
              <a:spcAft>
                <a:spcPts val="0"/>
              </a:spcAft>
              <a:buClr>
                <a:schemeClr val="dk1"/>
              </a:buClr>
              <a:buSzPts val="900"/>
              <a:buFont typeface="Arial"/>
              <a:buNone/>
              <a:defRPr sz="9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8" name="Google Shape;68;p13"/>
          <p:cNvSpPr>
            <a:spLocks noGrp="1"/>
          </p:cNvSpPr>
          <p:nvPr>
            <p:ph type="body" idx="4"/>
          </p:nvPr>
        </p:nvSpPr>
        <p:spPr>
          <a:xfrm>
            <a:off x="1923847" y="647733"/>
            <a:ext cx="783000" cy="783000"/>
          </a:xfrm>
          <a:prstGeom prst="ellipse">
            <a:avLst/>
          </a:prstGeom>
          <a:solidFill>
            <a:srgbClr val="BAC82F"/>
          </a:solidFill>
          <a:ln w="7237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1700"/>
              <a:buNone/>
              <a:defRPr sz="17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69" name="Google Shape;69;p13"/>
          <p:cNvSpPr>
            <a:spLocks noGrp="1"/>
          </p:cNvSpPr>
          <p:nvPr>
            <p:ph type="body" idx="5"/>
          </p:nvPr>
        </p:nvSpPr>
        <p:spPr>
          <a:xfrm>
            <a:off x="3311226" y="632985"/>
            <a:ext cx="783000" cy="783000"/>
          </a:xfrm>
          <a:prstGeom prst="ellipse">
            <a:avLst/>
          </a:prstGeom>
          <a:solidFill>
            <a:schemeClr val="lt1"/>
          </a:solidFill>
          <a:ln w="72375" cap="flat" cmpd="sng">
            <a:solidFill>
              <a:srgbClr val="BAC82F"/>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0" name="Google Shape;70;p13"/>
          <p:cNvSpPr txBox="1">
            <a:spLocks noGrp="1"/>
          </p:cNvSpPr>
          <p:nvPr>
            <p:ph type="body" idx="6"/>
          </p:nvPr>
        </p:nvSpPr>
        <p:spPr>
          <a:xfrm>
            <a:off x="3058826" y="327230"/>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BAC82F"/>
              </a:buClr>
              <a:buSzPts val="1100"/>
              <a:buNone/>
              <a:defRPr sz="1100" b="0" i="0">
                <a:solidFill>
                  <a:srgbClr val="BAC82F"/>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1" name="Google Shape;71;p13"/>
          <p:cNvSpPr txBox="1">
            <a:spLocks noGrp="1"/>
          </p:cNvSpPr>
          <p:nvPr>
            <p:ph type="body" idx="7"/>
          </p:nvPr>
        </p:nvSpPr>
        <p:spPr>
          <a:xfrm>
            <a:off x="3058825" y="464067"/>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2" name="Google Shape;72;p13"/>
          <p:cNvSpPr>
            <a:spLocks noGrp="1"/>
          </p:cNvSpPr>
          <p:nvPr>
            <p:ph type="body" idx="8"/>
          </p:nvPr>
        </p:nvSpPr>
        <p:spPr>
          <a:xfrm>
            <a:off x="4319352" y="647733"/>
            <a:ext cx="783000" cy="783000"/>
          </a:xfrm>
          <a:prstGeom prst="ellipse">
            <a:avLst/>
          </a:prstGeom>
          <a:solidFill>
            <a:schemeClr val="lt1"/>
          </a:solidFill>
          <a:ln w="72375" cap="flat" cmpd="sng">
            <a:solidFill>
              <a:schemeClr val="accent2">
                <a:alpha val="60000"/>
              </a:schemeClr>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3" name="Google Shape;73;p13"/>
          <p:cNvSpPr txBox="1">
            <a:spLocks noGrp="1"/>
          </p:cNvSpPr>
          <p:nvPr>
            <p:ph type="body" idx="9"/>
          </p:nvPr>
        </p:nvSpPr>
        <p:spPr>
          <a:xfrm>
            <a:off x="4067011" y="1519406"/>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81BF3B"/>
              </a:buClr>
              <a:buSzPts val="1100"/>
              <a:buNone/>
              <a:defRPr sz="1100" b="0" i="0">
                <a:solidFill>
                  <a:srgbClr val="81BF3B"/>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4" name="Google Shape;74;p13"/>
          <p:cNvSpPr txBox="1">
            <a:spLocks noGrp="1"/>
          </p:cNvSpPr>
          <p:nvPr>
            <p:ph type="body" idx="13"/>
          </p:nvPr>
        </p:nvSpPr>
        <p:spPr>
          <a:xfrm>
            <a:off x="4067010" y="1656243"/>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5" name="Google Shape;75;p13"/>
          <p:cNvSpPr>
            <a:spLocks noGrp="1"/>
          </p:cNvSpPr>
          <p:nvPr>
            <p:ph type="body" idx="14"/>
          </p:nvPr>
        </p:nvSpPr>
        <p:spPr>
          <a:xfrm>
            <a:off x="5327478" y="647733"/>
            <a:ext cx="783000" cy="783000"/>
          </a:xfrm>
          <a:prstGeom prst="ellipse">
            <a:avLst/>
          </a:prstGeom>
          <a:solidFill>
            <a:schemeClr val="lt1"/>
          </a:solidFill>
          <a:ln w="72375" cap="flat" cmpd="sng">
            <a:solidFill>
              <a:schemeClr val="accent2"/>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6" name="Google Shape;76;p13"/>
          <p:cNvSpPr txBox="1">
            <a:spLocks noGrp="1"/>
          </p:cNvSpPr>
          <p:nvPr>
            <p:ph type="body" idx="15"/>
          </p:nvPr>
        </p:nvSpPr>
        <p:spPr>
          <a:xfrm>
            <a:off x="5066543" y="328346"/>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2CA05B"/>
              </a:buClr>
              <a:buSzPts val="1100"/>
              <a:buNone/>
              <a:defRPr sz="1100" b="0" i="0">
                <a:solidFill>
                  <a:srgbClr val="2CA05B"/>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7" name="Google Shape;77;p13"/>
          <p:cNvSpPr txBox="1">
            <a:spLocks noGrp="1"/>
          </p:cNvSpPr>
          <p:nvPr>
            <p:ph type="body" idx="16"/>
          </p:nvPr>
        </p:nvSpPr>
        <p:spPr>
          <a:xfrm>
            <a:off x="5066542" y="464067"/>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8" name="Google Shape;78;p13"/>
          <p:cNvSpPr>
            <a:spLocks noGrp="1"/>
          </p:cNvSpPr>
          <p:nvPr>
            <p:ph type="body" idx="17"/>
          </p:nvPr>
        </p:nvSpPr>
        <p:spPr>
          <a:xfrm>
            <a:off x="6335604" y="647733"/>
            <a:ext cx="783000" cy="783000"/>
          </a:xfrm>
          <a:prstGeom prst="ellipse">
            <a:avLst/>
          </a:prstGeom>
          <a:solidFill>
            <a:schemeClr val="lt1"/>
          </a:solidFill>
          <a:ln w="72375" cap="flat" cmpd="sng">
            <a:solidFill>
              <a:srgbClr val="207844"/>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79" name="Google Shape;79;p13"/>
          <p:cNvSpPr txBox="1">
            <a:spLocks noGrp="1"/>
          </p:cNvSpPr>
          <p:nvPr>
            <p:ph type="body" idx="18"/>
          </p:nvPr>
        </p:nvSpPr>
        <p:spPr>
          <a:xfrm>
            <a:off x="6080154" y="1519406"/>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1B866F"/>
              </a:buClr>
              <a:buSzPts val="1100"/>
              <a:buNone/>
              <a:defRPr sz="1100" b="0" i="0">
                <a:solidFill>
                  <a:srgbClr val="1B866F"/>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0" name="Google Shape;80;p13"/>
          <p:cNvSpPr txBox="1">
            <a:spLocks noGrp="1"/>
          </p:cNvSpPr>
          <p:nvPr>
            <p:ph type="body" idx="19"/>
          </p:nvPr>
        </p:nvSpPr>
        <p:spPr>
          <a:xfrm>
            <a:off x="6080154" y="1656243"/>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1" name="Google Shape;81;p13"/>
          <p:cNvSpPr>
            <a:spLocks noGrp="1"/>
          </p:cNvSpPr>
          <p:nvPr>
            <p:ph type="body" idx="20"/>
          </p:nvPr>
        </p:nvSpPr>
        <p:spPr>
          <a:xfrm>
            <a:off x="8028816" y="1438055"/>
            <a:ext cx="783000" cy="783000"/>
          </a:xfrm>
          <a:prstGeom prst="ellipse">
            <a:avLst/>
          </a:prstGeom>
          <a:solidFill>
            <a:schemeClr val="dk1"/>
          </a:solidFill>
          <a:ln w="7237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chemeClr val="lt1"/>
              </a:buClr>
              <a:buSzPts val="1700"/>
              <a:buNone/>
              <a:defRPr sz="1700">
                <a:solidFill>
                  <a:schemeClr val="lt1"/>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2" name="Google Shape;82;p13"/>
          <p:cNvSpPr>
            <a:spLocks noGrp="1"/>
          </p:cNvSpPr>
          <p:nvPr>
            <p:ph type="body" idx="21"/>
          </p:nvPr>
        </p:nvSpPr>
        <p:spPr>
          <a:xfrm>
            <a:off x="6335604" y="2185619"/>
            <a:ext cx="783000" cy="783000"/>
          </a:xfrm>
          <a:prstGeom prst="ellipse">
            <a:avLst/>
          </a:prstGeom>
          <a:solidFill>
            <a:schemeClr val="lt1"/>
          </a:solidFill>
          <a:ln w="72375" cap="flat" cmpd="sng">
            <a:solidFill>
              <a:schemeClr val="lt2"/>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3" name="Google Shape;83;p13"/>
          <p:cNvSpPr txBox="1">
            <a:spLocks noGrp="1"/>
          </p:cNvSpPr>
          <p:nvPr>
            <p:ph type="body" idx="22"/>
          </p:nvPr>
        </p:nvSpPr>
        <p:spPr>
          <a:xfrm>
            <a:off x="6078878" y="3055046"/>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0C6D82"/>
              </a:buClr>
              <a:buSzPts val="1100"/>
              <a:buNone/>
              <a:defRPr sz="1100" b="0" i="0">
                <a:solidFill>
                  <a:srgbClr val="0C6D82"/>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4" name="Google Shape;84;p13"/>
          <p:cNvSpPr txBox="1">
            <a:spLocks noGrp="1"/>
          </p:cNvSpPr>
          <p:nvPr>
            <p:ph type="body" idx="23"/>
          </p:nvPr>
        </p:nvSpPr>
        <p:spPr>
          <a:xfrm>
            <a:off x="6078877" y="3191883"/>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5" name="Google Shape;85;p13"/>
          <p:cNvSpPr>
            <a:spLocks noGrp="1"/>
          </p:cNvSpPr>
          <p:nvPr>
            <p:ph type="body" idx="24"/>
          </p:nvPr>
        </p:nvSpPr>
        <p:spPr>
          <a:xfrm>
            <a:off x="5327478" y="2185619"/>
            <a:ext cx="783000" cy="783000"/>
          </a:xfrm>
          <a:prstGeom prst="ellipse">
            <a:avLst/>
          </a:prstGeom>
          <a:solidFill>
            <a:schemeClr val="lt1"/>
          </a:solidFill>
          <a:ln w="72375" cap="flat" cmpd="sng">
            <a:solidFill>
              <a:srgbClr val="16425D"/>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6" name="Google Shape;86;p13"/>
          <p:cNvSpPr txBox="1">
            <a:spLocks noGrp="1"/>
          </p:cNvSpPr>
          <p:nvPr>
            <p:ph type="body" idx="25"/>
          </p:nvPr>
        </p:nvSpPr>
        <p:spPr>
          <a:xfrm>
            <a:off x="5066542" y="1879236"/>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03474"/>
              </a:buClr>
              <a:buSzPts val="1100"/>
              <a:buNone/>
              <a:defRPr sz="1100" b="0" i="0">
                <a:solidFill>
                  <a:srgbClr val="403474"/>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7" name="Google Shape;87;p13"/>
          <p:cNvSpPr txBox="1">
            <a:spLocks noGrp="1"/>
          </p:cNvSpPr>
          <p:nvPr>
            <p:ph type="body" idx="26"/>
          </p:nvPr>
        </p:nvSpPr>
        <p:spPr>
          <a:xfrm>
            <a:off x="5066542" y="2016074"/>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8" name="Google Shape;88;p13"/>
          <p:cNvSpPr>
            <a:spLocks noGrp="1"/>
          </p:cNvSpPr>
          <p:nvPr>
            <p:ph type="body" idx="27"/>
          </p:nvPr>
        </p:nvSpPr>
        <p:spPr>
          <a:xfrm>
            <a:off x="4319352" y="2185619"/>
            <a:ext cx="783000" cy="783000"/>
          </a:xfrm>
          <a:prstGeom prst="ellipse">
            <a:avLst/>
          </a:prstGeom>
          <a:solidFill>
            <a:schemeClr val="lt1"/>
          </a:solidFill>
          <a:ln w="72375" cap="flat" cmpd="sng">
            <a:solidFill>
              <a:srgbClr val="41145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89" name="Google Shape;89;p13"/>
          <p:cNvSpPr txBox="1">
            <a:spLocks noGrp="1"/>
          </p:cNvSpPr>
          <p:nvPr>
            <p:ph type="body" idx="28"/>
          </p:nvPr>
        </p:nvSpPr>
        <p:spPr>
          <a:xfrm>
            <a:off x="4065734" y="3055046"/>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571B6D"/>
              </a:buClr>
              <a:buSzPts val="1100"/>
              <a:buNone/>
              <a:defRPr sz="1100" b="0" i="0">
                <a:solidFill>
                  <a:srgbClr val="571B6D"/>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0" name="Google Shape;90;p13"/>
          <p:cNvSpPr txBox="1">
            <a:spLocks noGrp="1"/>
          </p:cNvSpPr>
          <p:nvPr>
            <p:ph type="body" idx="29"/>
          </p:nvPr>
        </p:nvSpPr>
        <p:spPr>
          <a:xfrm>
            <a:off x="4065733" y="3191883"/>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1" name="Google Shape;91;p13"/>
          <p:cNvSpPr>
            <a:spLocks noGrp="1"/>
          </p:cNvSpPr>
          <p:nvPr>
            <p:ph type="body" idx="30"/>
          </p:nvPr>
        </p:nvSpPr>
        <p:spPr>
          <a:xfrm>
            <a:off x="3311226" y="2185619"/>
            <a:ext cx="783000" cy="783000"/>
          </a:xfrm>
          <a:prstGeom prst="ellipse">
            <a:avLst/>
          </a:prstGeom>
          <a:solidFill>
            <a:schemeClr val="lt1"/>
          </a:solidFill>
          <a:ln w="72375"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2" name="Google Shape;92;p13"/>
          <p:cNvSpPr txBox="1">
            <a:spLocks noGrp="1"/>
          </p:cNvSpPr>
          <p:nvPr>
            <p:ph type="body" idx="31"/>
          </p:nvPr>
        </p:nvSpPr>
        <p:spPr>
          <a:xfrm>
            <a:off x="3053399" y="1879236"/>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6F0066"/>
              </a:buClr>
              <a:buSzPts val="1100"/>
              <a:buNone/>
              <a:defRPr sz="1100" b="0" i="0">
                <a:solidFill>
                  <a:srgbClr val="6F0066"/>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3" name="Google Shape;93;p13"/>
          <p:cNvSpPr txBox="1">
            <a:spLocks noGrp="1"/>
          </p:cNvSpPr>
          <p:nvPr>
            <p:ph type="body" idx="32"/>
          </p:nvPr>
        </p:nvSpPr>
        <p:spPr>
          <a:xfrm>
            <a:off x="3053398" y="2016074"/>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4" name="Google Shape;94;p13"/>
          <p:cNvSpPr>
            <a:spLocks noGrp="1"/>
          </p:cNvSpPr>
          <p:nvPr>
            <p:ph type="body" idx="33"/>
          </p:nvPr>
        </p:nvSpPr>
        <p:spPr>
          <a:xfrm>
            <a:off x="1641069" y="2984646"/>
            <a:ext cx="783000" cy="783000"/>
          </a:xfrm>
          <a:prstGeom prst="ellipse">
            <a:avLst/>
          </a:prstGeom>
          <a:solidFill>
            <a:schemeClr val="dk2"/>
          </a:solidFill>
          <a:ln w="7237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chemeClr val="lt1"/>
              </a:buClr>
              <a:buSzPts val="1700"/>
              <a:buNone/>
              <a:defRPr sz="1700">
                <a:solidFill>
                  <a:schemeClr val="lt1"/>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5" name="Google Shape;95;p13"/>
          <p:cNvSpPr>
            <a:spLocks noGrp="1"/>
          </p:cNvSpPr>
          <p:nvPr>
            <p:ph type="body" idx="34"/>
          </p:nvPr>
        </p:nvSpPr>
        <p:spPr>
          <a:xfrm>
            <a:off x="3311226" y="3727770"/>
            <a:ext cx="783000" cy="783000"/>
          </a:xfrm>
          <a:prstGeom prst="ellipse">
            <a:avLst/>
          </a:prstGeom>
          <a:solidFill>
            <a:schemeClr val="lt1"/>
          </a:solidFill>
          <a:ln w="72375" cap="flat" cmpd="sng">
            <a:solidFill>
              <a:schemeClr val="dk2"/>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6" name="Google Shape;96;p13"/>
          <p:cNvSpPr txBox="1">
            <a:spLocks noGrp="1"/>
          </p:cNvSpPr>
          <p:nvPr>
            <p:ph type="body" idx="35"/>
          </p:nvPr>
        </p:nvSpPr>
        <p:spPr>
          <a:xfrm>
            <a:off x="3056743" y="3425819"/>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chemeClr val="dk2"/>
              </a:buClr>
              <a:buSzPts val="1100"/>
              <a:buNone/>
              <a:defRPr sz="1100" b="0" i="0">
                <a:solidFill>
                  <a:schemeClr val="dk2"/>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7" name="Google Shape;97;p13"/>
          <p:cNvSpPr txBox="1">
            <a:spLocks noGrp="1"/>
          </p:cNvSpPr>
          <p:nvPr>
            <p:ph type="body" idx="36"/>
          </p:nvPr>
        </p:nvSpPr>
        <p:spPr>
          <a:xfrm>
            <a:off x="3056742" y="3562657"/>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8" name="Google Shape;98;p13"/>
          <p:cNvSpPr>
            <a:spLocks noGrp="1"/>
          </p:cNvSpPr>
          <p:nvPr>
            <p:ph type="body" idx="37"/>
          </p:nvPr>
        </p:nvSpPr>
        <p:spPr>
          <a:xfrm>
            <a:off x="4319352" y="3727770"/>
            <a:ext cx="783000" cy="783000"/>
          </a:xfrm>
          <a:prstGeom prst="ellipse">
            <a:avLst/>
          </a:prstGeom>
          <a:solidFill>
            <a:schemeClr val="lt1"/>
          </a:solidFill>
          <a:ln w="72375" cap="flat" cmpd="sng">
            <a:solidFill>
              <a:schemeClr val="accent3"/>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99" name="Google Shape;99;p13"/>
          <p:cNvSpPr txBox="1">
            <a:spLocks noGrp="1"/>
          </p:cNvSpPr>
          <p:nvPr>
            <p:ph type="body" idx="38"/>
          </p:nvPr>
        </p:nvSpPr>
        <p:spPr>
          <a:xfrm>
            <a:off x="4067598" y="4591001"/>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chemeClr val="accent3"/>
              </a:buClr>
              <a:buSzPts val="1100"/>
              <a:buNone/>
              <a:defRPr sz="1100" b="0" i="0">
                <a:solidFill>
                  <a:schemeClr val="accent3"/>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100" name="Google Shape;100;p13"/>
          <p:cNvSpPr txBox="1">
            <a:spLocks noGrp="1"/>
          </p:cNvSpPr>
          <p:nvPr>
            <p:ph type="body" idx="39"/>
          </p:nvPr>
        </p:nvSpPr>
        <p:spPr>
          <a:xfrm>
            <a:off x="4067597" y="4727839"/>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101" name="Google Shape;101;p13"/>
          <p:cNvSpPr>
            <a:spLocks noGrp="1"/>
          </p:cNvSpPr>
          <p:nvPr>
            <p:ph type="body" idx="40"/>
          </p:nvPr>
        </p:nvSpPr>
        <p:spPr>
          <a:xfrm>
            <a:off x="5327478" y="3727770"/>
            <a:ext cx="783000" cy="783000"/>
          </a:xfrm>
          <a:prstGeom prst="ellipse">
            <a:avLst/>
          </a:prstGeom>
          <a:solidFill>
            <a:schemeClr val="lt1"/>
          </a:solidFill>
          <a:ln w="72375" cap="flat" cmpd="sng">
            <a:solidFill>
              <a:schemeClr val="accent4"/>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102" name="Google Shape;102;p13"/>
          <p:cNvSpPr txBox="1">
            <a:spLocks noGrp="1"/>
          </p:cNvSpPr>
          <p:nvPr>
            <p:ph type="body" idx="41"/>
          </p:nvPr>
        </p:nvSpPr>
        <p:spPr>
          <a:xfrm>
            <a:off x="5069887" y="3425819"/>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E8611D"/>
              </a:buClr>
              <a:buSzPts val="1100"/>
              <a:buNone/>
              <a:defRPr sz="1100" b="0" i="0">
                <a:solidFill>
                  <a:srgbClr val="E8611D"/>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103" name="Google Shape;103;p13"/>
          <p:cNvSpPr txBox="1">
            <a:spLocks noGrp="1"/>
          </p:cNvSpPr>
          <p:nvPr>
            <p:ph type="body" idx="42"/>
          </p:nvPr>
        </p:nvSpPr>
        <p:spPr>
          <a:xfrm>
            <a:off x="5069886" y="3562657"/>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104" name="Google Shape;104;p13"/>
          <p:cNvSpPr>
            <a:spLocks noGrp="1"/>
          </p:cNvSpPr>
          <p:nvPr>
            <p:ph type="body" idx="43"/>
          </p:nvPr>
        </p:nvSpPr>
        <p:spPr>
          <a:xfrm>
            <a:off x="6335604" y="3727770"/>
            <a:ext cx="783000" cy="783000"/>
          </a:xfrm>
          <a:prstGeom prst="ellipse">
            <a:avLst/>
          </a:prstGeom>
          <a:solidFill>
            <a:schemeClr val="lt1"/>
          </a:solidFill>
          <a:ln w="72375" cap="flat" cmpd="sng">
            <a:solidFill>
              <a:schemeClr val="accent5"/>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2300"/>
              <a:buNone/>
              <a:defRPr sz="23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105" name="Google Shape;105;p13"/>
          <p:cNvSpPr txBox="1">
            <a:spLocks noGrp="1"/>
          </p:cNvSpPr>
          <p:nvPr>
            <p:ph type="body" idx="44"/>
          </p:nvPr>
        </p:nvSpPr>
        <p:spPr>
          <a:xfrm>
            <a:off x="6080742" y="4591001"/>
            <a:ext cx="1294500" cy="1533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chemeClr val="accent5"/>
              </a:buClr>
              <a:buSzPts val="1100"/>
              <a:buNone/>
              <a:defRPr sz="1100" b="0" i="0">
                <a:solidFill>
                  <a:schemeClr val="accent5"/>
                </a:solidFill>
                <a:latin typeface="Franklin Gothic"/>
                <a:ea typeface="Franklin Gothic"/>
                <a:cs typeface="Franklin Gothic"/>
                <a:sym typeface="Franklin Gothic"/>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106" name="Google Shape;106;p13"/>
          <p:cNvSpPr txBox="1">
            <a:spLocks noGrp="1"/>
          </p:cNvSpPr>
          <p:nvPr>
            <p:ph type="body" idx="45"/>
          </p:nvPr>
        </p:nvSpPr>
        <p:spPr>
          <a:xfrm>
            <a:off x="6080741" y="4727839"/>
            <a:ext cx="1294500" cy="132000"/>
          </a:xfrm>
          <a:prstGeom prst="rect">
            <a:avLst/>
          </a:prstGeom>
          <a:noFill/>
          <a:ln>
            <a:noFill/>
          </a:ln>
        </p:spPr>
        <p:txBody>
          <a:bodyPr spcFirstLastPara="1" wrap="square" lIns="0" tIns="0" rIns="0" bIns="0" anchor="t" anchorCtr="0">
            <a:noAutofit/>
          </a:bodyPr>
          <a:lstStyle>
            <a:lvl1pPr marL="457200" lvl="0" indent="-228600" algn="ctr" rtl="0">
              <a:lnSpc>
                <a:spcPct val="90000"/>
              </a:lnSpc>
              <a:spcBef>
                <a:spcPts val="800"/>
              </a:spcBef>
              <a:spcAft>
                <a:spcPts val="0"/>
              </a:spcAft>
              <a:buClr>
                <a:srgbClr val="454D55"/>
              </a:buClr>
              <a:buSzPts val="800"/>
              <a:buNone/>
              <a:defRPr sz="800" b="0" i="1">
                <a:solidFill>
                  <a:srgbClr val="454D55"/>
                </a:solidFill>
              </a:defRPr>
            </a:lvl1pPr>
            <a:lvl2pPr marL="914400" lvl="1" indent="-228600" algn="l" rtl="0">
              <a:lnSpc>
                <a:spcPct val="90000"/>
              </a:lnSpc>
              <a:spcBef>
                <a:spcPts val="1600"/>
              </a:spcBef>
              <a:spcAft>
                <a:spcPts val="0"/>
              </a:spcAft>
              <a:buClr>
                <a:schemeClr val="dk1"/>
              </a:buClr>
              <a:buSzPts val="1800"/>
              <a:buNone/>
              <a:defRPr sz="1100"/>
            </a:lvl2pPr>
            <a:lvl3pPr marL="1371600" lvl="2" indent="-228600" algn="l" rtl="0">
              <a:lnSpc>
                <a:spcPct val="90000"/>
              </a:lnSpc>
              <a:spcBef>
                <a:spcPts val="1600"/>
              </a:spcBef>
              <a:spcAft>
                <a:spcPts val="0"/>
              </a:spcAft>
              <a:buClr>
                <a:schemeClr val="dk1"/>
              </a:buClr>
              <a:buSzPts val="1500"/>
              <a:buNone/>
              <a:defRPr sz="1100"/>
            </a:lvl3pPr>
            <a:lvl4pPr marL="1828800" lvl="3" indent="-228600" algn="l" rtl="0">
              <a:lnSpc>
                <a:spcPct val="90000"/>
              </a:lnSpc>
              <a:spcBef>
                <a:spcPts val="1600"/>
              </a:spcBef>
              <a:spcAft>
                <a:spcPts val="0"/>
              </a:spcAft>
              <a:buClr>
                <a:schemeClr val="dk1"/>
              </a:buClr>
              <a:buSzPts val="1400"/>
              <a:buNone/>
              <a:defRPr sz="1100"/>
            </a:lvl4pPr>
            <a:lvl5pPr marL="2286000" lvl="4" indent="-228600" algn="l" rtl="0">
              <a:lnSpc>
                <a:spcPct val="90000"/>
              </a:lnSpc>
              <a:spcBef>
                <a:spcPts val="1600"/>
              </a:spcBef>
              <a:spcAft>
                <a:spcPts val="0"/>
              </a:spcAft>
              <a:buClr>
                <a:schemeClr val="dk1"/>
              </a:buClr>
              <a:buSzPts val="1400"/>
              <a:buNone/>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107" name="Google Shape;107;p13"/>
          <p:cNvSpPr>
            <a:spLocks noGrp="1"/>
          </p:cNvSpPr>
          <p:nvPr>
            <p:ph type="body" idx="46"/>
          </p:nvPr>
        </p:nvSpPr>
        <p:spPr>
          <a:xfrm>
            <a:off x="7720074" y="3730079"/>
            <a:ext cx="783000" cy="783000"/>
          </a:xfrm>
          <a:prstGeom prst="ellipse">
            <a:avLst/>
          </a:prstGeom>
          <a:solidFill>
            <a:schemeClr val="accent5"/>
          </a:solidFill>
          <a:ln w="72375" cap="flat" cmpd="sng">
            <a:solidFill>
              <a:schemeClr val="lt1"/>
            </a:solidFill>
            <a:prstDash val="solid"/>
            <a:round/>
            <a:headEnd type="none" w="sm" len="sm"/>
            <a:tailEnd type="none" w="sm" len="sm"/>
          </a:ln>
        </p:spPr>
        <p:txBody>
          <a:bodyPr spcFirstLastPara="1" wrap="square" lIns="0" tIns="0" rIns="0" bIns="0" anchor="ctr" anchorCtr="0">
            <a:noAutofit/>
          </a:bodyPr>
          <a:lstStyle>
            <a:lvl1pPr marL="457200" lvl="0" indent="-228600" algn="ctr" rtl="0">
              <a:lnSpc>
                <a:spcPct val="90000"/>
              </a:lnSpc>
              <a:spcBef>
                <a:spcPts val="800"/>
              </a:spcBef>
              <a:spcAft>
                <a:spcPts val="0"/>
              </a:spcAft>
              <a:buClr>
                <a:srgbClr val="454D55"/>
              </a:buClr>
              <a:buSzPts val="1700"/>
              <a:buNone/>
              <a:defRPr sz="1700">
                <a:solidFill>
                  <a:srgbClr val="454D55"/>
                </a:solidFill>
                <a:latin typeface="Franklin Gothic"/>
                <a:ea typeface="Franklin Gothic"/>
                <a:cs typeface="Franklin Gothic"/>
                <a:sym typeface="Franklin Gothic"/>
              </a:defRPr>
            </a:lvl1pPr>
            <a:lvl2pPr marL="914400" lvl="1" indent="-317500" algn="l" rtl="0">
              <a:lnSpc>
                <a:spcPct val="90000"/>
              </a:lnSpc>
              <a:spcBef>
                <a:spcPts val="1600"/>
              </a:spcBef>
              <a:spcAft>
                <a:spcPts val="0"/>
              </a:spcAft>
              <a:buClr>
                <a:schemeClr val="dk1"/>
              </a:buClr>
              <a:buSzPts val="1400"/>
              <a:buChar char="○"/>
              <a:defRPr sz="1100"/>
            </a:lvl2pPr>
            <a:lvl3pPr marL="1371600" lvl="2" indent="-317500" algn="l" rtl="0">
              <a:lnSpc>
                <a:spcPct val="90000"/>
              </a:lnSpc>
              <a:spcBef>
                <a:spcPts val="1600"/>
              </a:spcBef>
              <a:spcAft>
                <a:spcPts val="0"/>
              </a:spcAft>
              <a:buClr>
                <a:schemeClr val="dk1"/>
              </a:buClr>
              <a:buSzPts val="1400"/>
              <a:buChar char="■"/>
              <a:defRPr sz="1100"/>
            </a:lvl3pPr>
            <a:lvl4pPr marL="1828800" lvl="3" indent="-317500" algn="l" rtl="0">
              <a:lnSpc>
                <a:spcPct val="90000"/>
              </a:lnSpc>
              <a:spcBef>
                <a:spcPts val="1600"/>
              </a:spcBef>
              <a:spcAft>
                <a:spcPts val="0"/>
              </a:spcAft>
              <a:buClr>
                <a:schemeClr val="dk1"/>
              </a:buClr>
              <a:buSzPts val="1400"/>
              <a:buChar char="●"/>
              <a:defRPr sz="1100"/>
            </a:lvl4pPr>
            <a:lvl5pPr marL="2286000" lvl="4" indent="-317500" algn="l" rtl="0">
              <a:lnSpc>
                <a:spcPct val="90000"/>
              </a:lnSpc>
              <a:spcBef>
                <a:spcPts val="1600"/>
              </a:spcBef>
              <a:spcAft>
                <a:spcPts val="0"/>
              </a:spcAft>
              <a:buClr>
                <a:schemeClr val="dk1"/>
              </a:buClr>
              <a:buSzPts val="1400"/>
              <a:buChar char="○"/>
              <a:defRPr sz="1100"/>
            </a:lvl5pPr>
            <a:lvl6pPr marL="2743200" lvl="5" indent="-317500" algn="l" rtl="0">
              <a:lnSpc>
                <a:spcPct val="90000"/>
              </a:lnSpc>
              <a:spcBef>
                <a:spcPts val="1600"/>
              </a:spcBef>
              <a:spcAft>
                <a:spcPts val="0"/>
              </a:spcAft>
              <a:buClr>
                <a:schemeClr val="dk1"/>
              </a:buClr>
              <a:buSzPts val="1400"/>
              <a:buChar char="■"/>
              <a:defRPr sz="1100"/>
            </a:lvl6pPr>
            <a:lvl7pPr marL="3200400" lvl="6" indent="-317500" algn="l" rtl="0">
              <a:lnSpc>
                <a:spcPct val="90000"/>
              </a:lnSpc>
              <a:spcBef>
                <a:spcPts val="1600"/>
              </a:spcBef>
              <a:spcAft>
                <a:spcPts val="0"/>
              </a:spcAft>
              <a:buClr>
                <a:schemeClr val="dk1"/>
              </a:buClr>
              <a:buSzPts val="1400"/>
              <a:buChar char="●"/>
              <a:defRPr sz="1100"/>
            </a:lvl7pPr>
            <a:lvl8pPr marL="3657600" lvl="7" indent="-317500" algn="l" rtl="0">
              <a:lnSpc>
                <a:spcPct val="90000"/>
              </a:lnSpc>
              <a:spcBef>
                <a:spcPts val="1600"/>
              </a:spcBef>
              <a:spcAft>
                <a:spcPts val="0"/>
              </a:spcAft>
              <a:buClr>
                <a:schemeClr val="dk1"/>
              </a:buClr>
              <a:buSzPts val="1400"/>
              <a:buChar char="○"/>
              <a:defRPr sz="1100"/>
            </a:lvl8pPr>
            <a:lvl9pPr marL="4114800" lvl="8" indent="-317500" algn="l" rtl="0">
              <a:lnSpc>
                <a:spcPct val="90000"/>
              </a:lnSpc>
              <a:spcBef>
                <a:spcPts val="1600"/>
              </a:spcBef>
              <a:spcAft>
                <a:spcPts val="1600"/>
              </a:spcAft>
              <a:buClr>
                <a:schemeClr val="dk1"/>
              </a:buClr>
              <a:buSzPts val="1400"/>
              <a:buChar char="■"/>
              <a:defRPr sz="1100"/>
            </a:lvl9pPr>
          </a:lstStyle>
          <a:p>
            <a:endParaRPr/>
          </a:p>
        </p:txBody>
      </p:sp>
      <p:sp>
        <p:nvSpPr>
          <p:cNvPr id="108" name="Google Shape;108;p13"/>
          <p:cNvSpPr txBox="1">
            <a:spLocks noGrp="1"/>
          </p:cNvSpPr>
          <p:nvPr>
            <p:ph type="ftr" idx="11"/>
          </p:nvPr>
        </p:nvSpPr>
        <p:spPr>
          <a:xfrm>
            <a:off x="6754416" y="294352"/>
            <a:ext cx="2057400" cy="132600"/>
          </a:xfrm>
          <a:prstGeom prst="rect">
            <a:avLst/>
          </a:prstGeom>
          <a:noFill/>
          <a:ln>
            <a:noFill/>
          </a:ln>
        </p:spPr>
        <p:txBody>
          <a:bodyPr spcFirstLastPara="1" wrap="square" lIns="0" tIns="0" rIns="0" bIns="0" anchor="b"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09" name="Google Shape;109;p13"/>
          <p:cNvSpPr txBox="1">
            <a:spLocks noGrp="1"/>
          </p:cNvSpPr>
          <p:nvPr>
            <p:ph type="dt" idx="10"/>
          </p:nvPr>
        </p:nvSpPr>
        <p:spPr>
          <a:xfrm>
            <a:off x="6754416" y="413144"/>
            <a:ext cx="2057400" cy="132600"/>
          </a:xfrm>
          <a:prstGeom prst="rect">
            <a:avLst/>
          </a:prstGeom>
          <a:noFill/>
          <a:ln>
            <a:noFill/>
          </a:ln>
        </p:spPr>
        <p:txBody>
          <a:bodyPr spcFirstLastPara="1" wrap="square" lIns="0" tIns="0" rIns="0" bIns="0" anchor="t"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10" name="Google Shape;110;p13"/>
          <p:cNvSpPr txBox="1">
            <a:spLocks noGrp="1"/>
          </p:cNvSpPr>
          <p:nvPr>
            <p:ph type="sldNum" idx="12"/>
          </p:nvPr>
        </p:nvSpPr>
        <p:spPr>
          <a:xfrm>
            <a:off x="332185" y="294352"/>
            <a:ext cx="296400" cy="132600"/>
          </a:xfrm>
          <a:prstGeom prst="rect">
            <a:avLst/>
          </a:prstGeom>
          <a:noFill/>
          <a:ln>
            <a:noFill/>
          </a:ln>
        </p:spPr>
        <p:txBody>
          <a:bodyPr spcFirstLastPara="1" wrap="square" lIns="0" tIns="0" rIns="0" bIns="0" anchor="b" anchorCtr="0">
            <a:noAutofit/>
          </a:bodyPr>
          <a:lstStyle>
            <a:lvl1pPr marL="0" lvl="0" indent="0" algn="l" rtl="0">
              <a:spcBef>
                <a:spcPts val="0"/>
              </a:spcBef>
              <a:buNone/>
              <a:defRPr sz="1100"/>
            </a:lvl1pPr>
            <a:lvl2pPr marL="0" lvl="1" indent="0" algn="l" rtl="0">
              <a:spcBef>
                <a:spcPts val="0"/>
              </a:spcBef>
              <a:buNone/>
              <a:defRPr sz="1100"/>
            </a:lvl2pPr>
            <a:lvl3pPr marL="0" lvl="2" indent="0" algn="l" rtl="0">
              <a:spcBef>
                <a:spcPts val="0"/>
              </a:spcBef>
              <a:buNone/>
              <a:defRPr sz="1100"/>
            </a:lvl3pPr>
            <a:lvl4pPr marL="0" lvl="3" indent="0" algn="l" rtl="0">
              <a:spcBef>
                <a:spcPts val="0"/>
              </a:spcBef>
              <a:buNone/>
              <a:defRPr sz="1100"/>
            </a:lvl4pPr>
            <a:lvl5pPr marL="0" lvl="4" indent="0" algn="l" rtl="0">
              <a:spcBef>
                <a:spcPts val="0"/>
              </a:spcBef>
              <a:buNone/>
              <a:defRPr sz="1100"/>
            </a:lvl5pPr>
            <a:lvl6pPr marL="0" lvl="5" indent="0" algn="l" rtl="0">
              <a:spcBef>
                <a:spcPts val="0"/>
              </a:spcBef>
              <a:buNone/>
              <a:defRPr sz="1100"/>
            </a:lvl6pPr>
            <a:lvl7pPr marL="0" lvl="6" indent="0" algn="l" rtl="0">
              <a:spcBef>
                <a:spcPts val="0"/>
              </a:spcBef>
              <a:buNone/>
              <a:defRPr sz="1100"/>
            </a:lvl7pPr>
            <a:lvl8pPr marL="0" lvl="7" indent="0" algn="l" rtl="0">
              <a:spcBef>
                <a:spcPts val="0"/>
              </a:spcBef>
              <a:buNone/>
              <a:defRPr sz="1100"/>
            </a:lvl8pPr>
            <a:lvl9pPr marL="0" lvl="8" indent="0" algn="l" rtl="0">
              <a:spcBef>
                <a:spcPts val="0"/>
              </a:spcBef>
              <a:buNone/>
              <a:defRPr sz="1100"/>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6"/>
        <p:cNvGrpSpPr/>
        <p:nvPr/>
      </p:nvGrpSpPr>
      <p:grpSpPr>
        <a:xfrm>
          <a:off x="0" y="0"/>
          <a:ext cx="0" cy="0"/>
          <a:chOff x="0" y="0"/>
          <a:chExt cx="0" cy="0"/>
        </a:xfrm>
      </p:grpSpPr>
      <p:sp>
        <p:nvSpPr>
          <p:cNvPr id="117" name="Google Shape;117;p15"/>
          <p:cNvSpPr txBox="1">
            <a:spLocks noGrp="1"/>
          </p:cNvSpPr>
          <p:nvPr>
            <p:ph type="title"/>
          </p:nvPr>
        </p:nvSpPr>
        <p:spPr>
          <a:xfrm>
            <a:off x="324000" y="324000"/>
            <a:ext cx="8505000" cy="405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8" name="Google Shape;118;p15"/>
          <p:cNvSpPr txBox="1">
            <a:spLocks noGrp="1"/>
          </p:cNvSpPr>
          <p:nvPr>
            <p:ph type="ftr" idx="11"/>
          </p:nvPr>
        </p:nvSpPr>
        <p:spPr>
          <a:xfrm>
            <a:off x="323999" y="4767263"/>
            <a:ext cx="30861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15"/>
          <p:cNvSpPr txBox="1">
            <a:spLocks noGrp="1"/>
          </p:cNvSpPr>
          <p:nvPr>
            <p:ph type="sldNum" idx="12"/>
          </p:nvPr>
        </p:nvSpPr>
        <p:spPr>
          <a:xfrm>
            <a:off x="6771598"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3"/>
                </a:solidFill>
                <a:latin typeface="Average"/>
                <a:ea typeface="Average"/>
                <a:cs typeface="Average"/>
                <a:sym typeface="Average"/>
              </a:defRPr>
            </a:lvl1pPr>
            <a:lvl2pPr lvl="1" algn="r" rtl="0">
              <a:buNone/>
              <a:defRPr sz="1000">
                <a:solidFill>
                  <a:schemeClr val="accent3"/>
                </a:solidFill>
                <a:latin typeface="Average"/>
                <a:ea typeface="Average"/>
                <a:cs typeface="Average"/>
                <a:sym typeface="Average"/>
              </a:defRPr>
            </a:lvl2pPr>
            <a:lvl3pPr lvl="2" algn="r" rtl="0">
              <a:buNone/>
              <a:defRPr sz="1000">
                <a:solidFill>
                  <a:schemeClr val="accent3"/>
                </a:solidFill>
                <a:latin typeface="Average"/>
                <a:ea typeface="Average"/>
                <a:cs typeface="Average"/>
                <a:sym typeface="Average"/>
              </a:defRPr>
            </a:lvl3pPr>
            <a:lvl4pPr lvl="3" algn="r" rtl="0">
              <a:buNone/>
              <a:defRPr sz="1000">
                <a:solidFill>
                  <a:schemeClr val="accent3"/>
                </a:solidFill>
                <a:latin typeface="Average"/>
                <a:ea typeface="Average"/>
                <a:cs typeface="Average"/>
                <a:sym typeface="Average"/>
              </a:defRPr>
            </a:lvl4pPr>
            <a:lvl5pPr lvl="4" algn="r" rtl="0">
              <a:buNone/>
              <a:defRPr sz="1000">
                <a:solidFill>
                  <a:schemeClr val="accent3"/>
                </a:solidFill>
                <a:latin typeface="Average"/>
                <a:ea typeface="Average"/>
                <a:cs typeface="Average"/>
                <a:sym typeface="Average"/>
              </a:defRPr>
            </a:lvl5pPr>
            <a:lvl6pPr lvl="5" algn="r" rtl="0">
              <a:buNone/>
              <a:defRPr sz="1000">
                <a:solidFill>
                  <a:schemeClr val="accent3"/>
                </a:solidFill>
                <a:latin typeface="Average"/>
                <a:ea typeface="Average"/>
                <a:cs typeface="Average"/>
                <a:sym typeface="Average"/>
              </a:defRPr>
            </a:lvl6pPr>
            <a:lvl7pPr lvl="6" algn="r" rtl="0">
              <a:buNone/>
              <a:defRPr sz="1000">
                <a:solidFill>
                  <a:schemeClr val="accent3"/>
                </a:solidFill>
                <a:latin typeface="Average"/>
                <a:ea typeface="Average"/>
                <a:cs typeface="Average"/>
                <a:sym typeface="Average"/>
              </a:defRPr>
            </a:lvl7pPr>
            <a:lvl8pPr lvl="7" algn="r" rtl="0">
              <a:buNone/>
              <a:defRPr sz="1000">
                <a:solidFill>
                  <a:schemeClr val="accent3"/>
                </a:solidFill>
                <a:latin typeface="Average"/>
                <a:ea typeface="Average"/>
                <a:cs typeface="Average"/>
                <a:sym typeface="Average"/>
              </a:defRPr>
            </a:lvl8pPr>
            <a:lvl9pPr lvl="8" algn="r" rtl="0">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14"/>
          <p:cNvSpPr txBox="1">
            <a:spLocks noGrp="1"/>
          </p:cNvSpPr>
          <p:nvPr>
            <p:ph type="title"/>
          </p:nvPr>
        </p:nvSpPr>
        <p:spPr>
          <a:xfrm>
            <a:off x="324000" y="324000"/>
            <a:ext cx="8505000" cy="4050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dk1"/>
              </a:buClr>
              <a:buSzPts val="2400"/>
              <a:buFont typeface="Trebuchet MS"/>
              <a:buNone/>
              <a:defRPr sz="2400" b="0" i="0" u="none" strike="noStrike" cap="none">
                <a:solidFill>
                  <a:schemeClr val="dk1"/>
                </a:solidFill>
                <a:latin typeface="Trebuchet MS"/>
                <a:ea typeface="Trebuchet MS"/>
                <a:cs typeface="Trebuchet MS"/>
                <a:sym typeface="Trebuchet MS"/>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13" name="Google Shape;113;p14"/>
          <p:cNvSpPr txBox="1">
            <a:spLocks noGrp="1"/>
          </p:cNvSpPr>
          <p:nvPr>
            <p:ph type="body" idx="1"/>
          </p:nvPr>
        </p:nvSpPr>
        <p:spPr>
          <a:xfrm>
            <a:off x="323999" y="918000"/>
            <a:ext cx="8504999" cy="3644061"/>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Trebuchet MS"/>
                <a:ea typeface="Trebuchet MS"/>
                <a:cs typeface="Trebuchet MS"/>
                <a:sym typeface="Trebuchet MS"/>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Trebuchet MS"/>
                <a:ea typeface="Trebuchet MS"/>
                <a:cs typeface="Trebuchet MS"/>
                <a:sym typeface="Trebuchet MS"/>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Trebuchet MS"/>
                <a:ea typeface="Trebuchet MS"/>
                <a:cs typeface="Trebuchet MS"/>
                <a:sym typeface="Trebuchet MS"/>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Trebuchet MS"/>
                <a:ea typeface="Trebuchet MS"/>
                <a:cs typeface="Trebuchet MS"/>
                <a:sym typeface="Trebuchet MS"/>
              </a:defRPr>
            </a:lvl9pPr>
          </a:lstStyle>
          <a:p>
            <a:endParaRPr/>
          </a:p>
        </p:txBody>
      </p:sp>
      <p:sp>
        <p:nvSpPr>
          <p:cNvPr id="114" name="Google Shape;114;p14"/>
          <p:cNvSpPr txBox="1">
            <a:spLocks noGrp="1"/>
          </p:cNvSpPr>
          <p:nvPr>
            <p:ph type="ftr" idx="11"/>
          </p:nvPr>
        </p:nvSpPr>
        <p:spPr>
          <a:xfrm>
            <a:off x="323999" y="4767263"/>
            <a:ext cx="30861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100"/>
              <a:buNone/>
              <a:defRPr sz="1400" b="0" i="0" u="none" strike="noStrike" cap="none">
                <a:solidFill>
                  <a:schemeClr val="dk1"/>
                </a:solidFill>
                <a:latin typeface="Trebuchet MS"/>
                <a:ea typeface="Trebuchet MS"/>
                <a:cs typeface="Trebuchet MS"/>
                <a:sym typeface="Trebuchet MS"/>
              </a:defRPr>
            </a:lvl9pPr>
          </a:lstStyle>
          <a:p>
            <a:endParaRPr/>
          </a:p>
        </p:txBody>
      </p:sp>
      <p:sp>
        <p:nvSpPr>
          <p:cNvPr id="115" name="Google Shape;115;p14"/>
          <p:cNvSpPr txBox="1">
            <a:spLocks noGrp="1"/>
          </p:cNvSpPr>
          <p:nvPr>
            <p:ph type="sldNum" idx="12"/>
          </p:nvPr>
        </p:nvSpPr>
        <p:spPr>
          <a:xfrm>
            <a:off x="6771598"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Trebuchet MS"/>
                <a:ea typeface="Trebuchet MS"/>
                <a:cs typeface="Trebuchet MS"/>
                <a:sym typeface="Trebuchet MS"/>
              </a:defRPr>
            </a:lvl1pPr>
            <a:lvl2pPr marL="0" marR="0" lvl="1" indent="0" algn="r" rtl="0">
              <a:spcBef>
                <a:spcPts val="0"/>
              </a:spcBef>
              <a:buNone/>
              <a:defRPr sz="900" b="0" i="0" u="none" strike="noStrike" cap="none">
                <a:solidFill>
                  <a:srgbClr val="888888"/>
                </a:solidFill>
                <a:latin typeface="Trebuchet MS"/>
                <a:ea typeface="Trebuchet MS"/>
                <a:cs typeface="Trebuchet MS"/>
                <a:sym typeface="Trebuchet MS"/>
              </a:defRPr>
            </a:lvl2pPr>
            <a:lvl3pPr marL="0" marR="0" lvl="2" indent="0" algn="r" rtl="0">
              <a:spcBef>
                <a:spcPts val="0"/>
              </a:spcBef>
              <a:buNone/>
              <a:defRPr sz="900" b="0" i="0" u="none" strike="noStrike" cap="none">
                <a:solidFill>
                  <a:srgbClr val="888888"/>
                </a:solidFill>
                <a:latin typeface="Trebuchet MS"/>
                <a:ea typeface="Trebuchet MS"/>
                <a:cs typeface="Trebuchet MS"/>
                <a:sym typeface="Trebuchet MS"/>
              </a:defRPr>
            </a:lvl3pPr>
            <a:lvl4pPr marL="0" marR="0" lvl="3" indent="0" algn="r" rtl="0">
              <a:spcBef>
                <a:spcPts val="0"/>
              </a:spcBef>
              <a:buNone/>
              <a:defRPr sz="900" b="0" i="0" u="none" strike="noStrike" cap="none">
                <a:solidFill>
                  <a:srgbClr val="888888"/>
                </a:solidFill>
                <a:latin typeface="Trebuchet MS"/>
                <a:ea typeface="Trebuchet MS"/>
                <a:cs typeface="Trebuchet MS"/>
                <a:sym typeface="Trebuchet MS"/>
              </a:defRPr>
            </a:lvl4pPr>
            <a:lvl5pPr marL="0" marR="0" lvl="4" indent="0" algn="r" rtl="0">
              <a:spcBef>
                <a:spcPts val="0"/>
              </a:spcBef>
              <a:buNone/>
              <a:defRPr sz="900" b="0" i="0" u="none" strike="noStrike" cap="none">
                <a:solidFill>
                  <a:srgbClr val="888888"/>
                </a:solidFill>
                <a:latin typeface="Trebuchet MS"/>
                <a:ea typeface="Trebuchet MS"/>
                <a:cs typeface="Trebuchet MS"/>
                <a:sym typeface="Trebuchet MS"/>
              </a:defRPr>
            </a:lvl5pPr>
            <a:lvl6pPr marL="0" marR="0" lvl="5" indent="0" algn="r" rtl="0">
              <a:spcBef>
                <a:spcPts val="0"/>
              </a:spcBef>
              <a:buNone/>
              <a:defRPr sz="900" b="0" i="0" u="none" strike="noStrike" cap="none">
                <a:solidFill>
                  <a:srgbClr val="888888"/>
                </a:solidFill>
                <a:latin typeface="Trebuchet MS"/>
                <a:ea typeface="Trebuchet MS"/>
                <a:cs typeface="Trebuchet MS"/>
                <a:sym typeface="Trebuchet MS"/>
              </a:defRPr>
            </a:lvl6pPr>
            <a:lvl7pPr marL="0" marR="0" lvl="6" indent="0" algn="r" rtl="0">
              <a:spcBef>
                <a:spcPts val="0"/>
              </a:spcBef>
              <a:buNone/>
              <a:defRPr sz="900" b="0" i="0" u="none" strike="noStrike" cap="none">
                <a:solidFill>
                  <a:srgbClr val="888888"/>
                </a:solidFill>
                <a:latin typeface="Trebuchet MS"/>
                <a:ea typeface="Trebuchet MS"/>
                <a:cs typeface="Trebuchet MS"/>
                <a:sym typeface="Trebuchet MS"/>
              </a:defRPr>
            </a:lvl7pPr>
            <a:lvl8pPr marL="0" marR="0" lvl="7" indent="0" algn="r" rtl="0">
              <a:spcBef>
                <a:spcPts val="0"/>
              </a:spcBef>
              <a:buNone/>
              <a:defRPr sz="900" b="0" i="0" u="none" strike="noStrike" cap="none">
                <a:solidFill>
                  <a:srgbClr val="888888"/>
                </a:solidFill>
                <a:latin typeface="Trebuchet MS"/>
                <a:ea typeface="Trebuchet MS"/>
                <a:cs typeface="Trebuchet MS"/>
                <a:sym typeface="Trebuchet MS"/>
              </a:defRPr>
            </a:lvl8pPr>
            <a:lvl9pPr marL="0" marR="0" lvl="8" indent="0" algn="r" rtl="0">
              <a:spcBef>
                <a:spcPts val="0"/>
              </a:spcBef>
              <a:buNone/>
              <a:defRPr sz="900" b="0" i="0" u="none" strike="noStrike" cap="none">
                <a:solidFill>
                  <a:srgbClr val="888888"/>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hyperlink" Target="https://editor.freelogodesign.org/?lang=en&amp;logo=095b1a07-720b-4f76-8b8d-9fc4bf701c23&amp;companyname=&amp;category=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comments" Target="../comments/comment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omments" Target="../comments/comment5.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comments" Target="../comments/commen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comments" Target="../comments/commen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comments" Target="../comments/commen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comments" Target="../comments/commen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greengarageblog.org/11-pros-and-cons-of-diversity-in-the-workplace"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www.google.com/search?q=allyo+ai+recruiti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hyperlink" Target="https://www.google.com/search?q=paradox+ai+too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hyperlink" Target="https://www.google.com/search?q=xor+ai+recruiti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www.google.com/search?q=eightfold+ai+too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4.jpg"/><Relationship Id="rId10" Type="http://schemas.openxmlformats.org/officeDocument/2006/relationships/hyperlink" Target="https://www.capterra.com/recruiting-software/compare/191075-176982-123833-191163/AllyO-vs-Eightfold-ai-vs-SmartRecruiters-vs-XOR-AI" TargetMode="External"/><Relationship Id="rId4" Type="http://schemas.openxmlformats.org/officeDocument/2006/relationships/image" Target="../media/image23.png"/><Relationship Id="rId9"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comments" Target="../comments/commen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comments" Target="../comments/commen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6"/>
          <p:cNvSpPr txBox="1">
            <a:spLocks noGrp="1"/>
          </p:cNvSpPr>
          <p:nvPr>
            <p:ph type="ctrTitle"/>
          </p:nvPr>
        </p:nvSpPr>
        <p:spPr>
          <a:xfrm>
            <a:off x="405613" y="1597650"/>
            <a:ext cx="8434800" cy="97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b="1" dirty="0">
                <a:latin typeface="Average"/>
                <a:ea typeface="Average"/>
                <a:cs typeface="Average"/>
                <a:sym typeface="Average"/>
              </a:rPr>
              <a:t>Sprint 1 - Review</a:t>
            </a:r>
            <a:endParaRPr b="1" dirty="0">
              <a:latin typeface="Average"/>
              <a:ea typeface="Average"/>
              <a:cs typeface="Average"/>
              <a:sym typeface="Average"/>
            </a:endParaRPr>
          </a:p>
        </p:txBody>
      </p:sp>
      <p:sp>
        <p:nvSpPr>
          <p:cNvPr id="125" name="Google Shape;125;p16"/>
          <p:cNvSpPr txBox="1">
            <a:spLocks noGrp="1"/>
          </p:cNvSpPr>
          <p:nvPr>
            <p:ph type="subTitle" idx="1"/>
          </p:nvPr>
        </p:nvSpPr>
        <p:spPr>
          <a:xfrm>
            <a:off x="671250" y="3151700"/>
            <a:ext cx="7801500" cy="48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1</a:t>
            </a:r>
            <a:endParaRPr dirty="0"/>
          </a:p>
          <a:p>
            <a:pPr marL="0" lvl="0" indent="0" algn="ctr" rtl="0">
              <a:spcBef>
                <a:spcPts val="0"/>
              </a:spcBef>
              <a:spcAft>
                <a:spcPts val="0"/>
              </a:spcAft>
              <a:buNone/>
            </a:pPr>
            <a:endParaRPr dirty="0"/>
          </a:p>
          <a:p>
            <a:pPr marL="0" lvl="0" indent="0" algn="ctr" rtl="0">
              <a:spcBef>
                <a:spcPts val="0"/>
              </a:spcBef>
              <a:spcAft>
                <a:spcPts val="0"/>
              </a:spcAft>
              <a:buNone/>
            </a:pPr>
            <a:r>
              <a:rPr lang="en" sz="1800" dirty="0"/>
              <a:t>Moushumi Bhattacharya | Samreen Kazimi | Mukesh Ganesh | Yash Kamdar</a:t>
            </a:r>
            <a:endParaRPr sz="1800" dirty="0"/>
          </a:p>
          <a:p>
            <a:pPr marL="0" lvl="0" indent="0" algn="ctr" rtl="0">
              <a:spcBef>
                <a:spcPts val="0"/>
              </a:spcBef>
              <a:spcAft>
                <a:spcPts val="0"/>
              </a:spcAft>
              <a:buNone/>
            </a:pPr>
            <a:r>
              <a:rPr lang="en" sz="1800" dirty="0"/>
              <a:t>Simran Joneja | Monica Ashok Kumar Jain | Keanu Izadian | Niyati Khamar</a:t>
            </a:r>
            <a:endParaRPr sz="1800" dirty="0"/>
          </a:p>
          <a:p>
            <a:pPr marL="0" lvl="0" indent="0" algn="ctr" rtl="0">
              <a:spcBef>
                <a:spcPts val="0"/>
              </a:spcBef>
              <a:spcAft>
                <a:spcPts val="0"/>
              </a:spcAft>
              <a:buNone/>
            </a:pPr>
            <a:endParaRPr dirty="0"/>
          </a:p>
        </p:txBody>
      </p:sp>
      <p:sp>
        <p:nvSpPr>
          <p:cNvPr id="126" name="Google Shape;126;p16"/>
          <p:cNvSpPr txBox="1"/>
          <p:nvPr/>
        </p:nvSpPr>
        <p:spPr>
          <a:xfrm>
            <a:off x="1763500" y="431950"/>
            <a:ext cx="5797800" cy="67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000">
              <a:solidFill>
                <a:srgbClr val="FFFFFF"/>
              </a:solidFill>
              <a:latin typeface="Playfair Display"/>
              <a:ea typeface="Playfair Display"/>
              <a:cs typeface="Playfair Display"/>
              <a:sym typeface="Playfair Display"/>
            </a:endParaRPr>
          </a:p>
        </p:txBody>
      </p:sp>
      <p:pic>
        <p:nvPicPr>
          <p:cNvPr id="127" name="Google Shape;127;p16"/>
          <p:cNvPicPr preferRelativeResize="0"/>
          <p:nvPr/>
        </p:nvPicPr>
        <p:blipFill>
          <a:blip r:embed="rId3">
            <a:alphaModFix/>
          </a:blip>
          <a:stretch>
            <a:fillRect/>
          </a:stretch>
        </p:blipFill>
        <p:spPr>
          <a:xfrm>
            <a:off x="3291225" y="465321"/>
            <a:ext cx="2663600" cy="880078"/>
          </a:xfrm>
          <a:prstGeom prst="rect">
            <a:avLst/>
          </a:prstGeom>
          <a:noFill/>
          <a:ln>
            <a:noFill/>
          </a:ln>
        </p:spPr>
      </p:pic>
      <p:sp>
        <p:nvSpPr>
          <p:cNvPr id="128" name="Google Shape;128;p16"/>
          <p:cNvSpPr txBox="1"/>
          <p:nvPr/>
        </p:nvSpPr>
        <p:spPr>
          <a:xfrm>
            <a:off x="5954825" y="317450"/>
            <a:ext cx="551100" cy="3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dk1"/>
                </a:solidFill>
                <a:latin typeface="Average"/>
                <a:ea typeface="Average"/>
                <a:cs typeface="Average"/>
                <a:sym typeface="Average"/>
              </a:rPr>
              <a:t>[1]</a:t>
            </a:r>
            <a:endParaRPr sz="600">
              <a:solidFill>
                <a:schemeClr val="dk1"/>
              </a:solidFill>
              <a:latin typeface="Average"/>
              <a:ea typeface="Average"/>
              <a:cs typeface="Average"/>
              <a:sym typeface="Average"/>
            </a:endParaRPr>
          </a:p>
        </p:txBody>
      </p:sp>
      <p:sp>
        <p:nvSpPr>
          <p:cNvPr id="129" name="Google Shape;129;p16"/>
          <p:cNvSpPr txBox="1"/>
          <p:nvPr/>
        </p:nvSpPr>
        <p:spPr>
          <a:xfrm>
            <a:off x="0" y="4892625"/>
            <a:ext cx="8434800" cy="33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dirty="0">
                <a:solidFill>
                  <a:srgbClr val="EFEFEF"/>
                </a:solidFill>
                <a:latin typeface="Open Sans"/>
                <a:ea typeface="Open Sans"/>
                <a:cs typeface="Open Sans"/>
                <a:sym typeface="Open Sans"/>
              </a:rPr>
              <a:t>Ref: [1</a:t>
            </a:r>
            <a:r>
              <a:rPr lang="en" sz="700" i="1" dirty="0">
                <a:solidFill>
                  <a:schemeClr val="tx1"/>
                </a:solidFill>
                <a:latin typeface="Open Sans"/>
                <a:ea typeface="Open Sans"/>
                <a:cs typeface="Open Sans"/>
                <a:sym typeface="Open Sans"/>
              </a:rPr>
              <a:t>] </a:t>
            </a:r>
            <a:r>
              <a:rPr lang="en" sz="700" i="1" u="sng" dirty="0">
                <a:solidFill>
                  <a:schemeClr val="tx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https://editor.freelogodesign.org/?lang=en&amp;logo=095b1a07-720b-4f76-8b8d-9fc4bf701c23&amp;companyname=&amp;category=0</a:t>
            </a:r>
            <a:endParaRPr sz="700" i="1" dirty="0">
              <a:solidFill>
                <a:schemeClr val="tx1"/>
              </a:solidFill>
              <a:latin typeface="Open Sans"/>
              <a:ea typeface="Open Sans"/>
              <a:cs typeface="Open Sans"/>
              <a:sym typeface="Open Sans"/>
            </a:endParaRPr>
          </a:p>
        </p:txBody>
      </p:sp>
      <p:graphicFrame>
        <p:nvGraphicFramePr>
          <p:cNvPr id="9" name="Table 8">
            <a:extLst>
              <a:ext uri="{FF2B5EF4-FFF2-40B4-BE49-F238E27FC236}">
                <a16:creationId xmlns:a16="http://schemas.microsoft.com/office/drawing/2014/main" id="{8623FB22-BAEB-4406-AEC8-D005CAF71C82}"/>
              </a:ext>
            </a:extLst>
          </p:cNvPr>
          <p:cNvGraphicFramePr>
            <a:graphicFrameLocks noGrp="1"/>
          </p:cNvGraphicFramePr>
          <p:nvPr>
            <p:extLst>
              <p:ext uri="{D42A27DB-BD31-4B8C-83A1-F6EECF244321}">
                <p14:modId xmlns:p14="http://schemas.microsoft.com/office/powerpoint/2010/main" val="2705305209"/>
              </p:ext>
            </p:extLst>
          </p:nvPr>
        </p:nvGraphicFramePr>
        <p:xfrm>
          <a:off x="-1" y="-38360"/>
          <a:ext cx="3253563" cy="4309060"/>
        </p:xfrm>
        <a:graphic>
          <a:graphicData uri="http://schemas.openxmlformats.org/drawingml/2006/table">
            <a:tbl>
              <a:tblPr firstRow="1" bandRow="1">
                <a:tableStyleId>{5C22544A-7EE6-4342-B048-85BDC9FD1C3A}</a:tableStyleId>
              </a:tblPr>
              <a:tblGrid>
                <a:gridCol w="2255337">
                  <a:extLst>
                    <a:ext uri="{9D8B030D-6E8A-4147-A177-3AD203B41FA5}">
                      <a16:colId xmlns:a16="http://schemas.microsoft.com/office/drawing/2014/main" val="1801739235"/>
                    </a:ext>
                  </a:extLst>
                </a:gridCol>
                <a:gridCol w="998226">
                  <a:extLst>
                    <a:ext uri="{9D8B030D-6E8A-4147-A177-3AD203B41FA5}">
                      <a16:colId xmlns:a16="http://schemas.microsoft.com/office/drawing/2014/main" val="1750789461"/>
                    </a:ext>
                  </a:extLst>
                </a:gridCol>
              </a:tblGrid>
              <a:tr h="256053">
                <a:tc>
                  <a:txBody>
                    <a:bodyPr/>
                    <a:lstStyle/>
                    <a:p>
                      <a:r>
                        <a:rPr lang="en-US" sz="1200" dirty="0">
                          <a:solidFill>
                            <a:schemeClr val="tx1"/>
                          </a:solidFill>
                        </a:rPr>
                        <a:t>Grading Areas</a:t>
                      </a:r>
                    </a:p>
                  </a:txBody>
                  <a:tcPr/>
                </a:tc>
                <a:tc>
                  <a:txBody>
                    <a:bodyPr/>
                    <a:lstStyle/>
                    <a:p>
                      <a:r>
                        <a:rPr lang="en-US" sz="1200" dirty="0">
                          <a:solidFill>
                            <a:schemeClr val="tx1"/>
                          </a:solidFill>
                        </a:rPr>
                        <a:t>Grade</a:t>
                      </a:r>
                    </a:p>
                  </a:txBody>
                  <a:tcPr/>
                </a:tc>
                <a:extLst>
                  <a:ext uri="{0D108BD9-81ED-4DB2-BD59-A6C34878D82A}">
                    <a16:rowId xmlns:a16="http://schemas.microsoft.com/office/drawing/2014/main" val="2558166301"/>
                  </a:ext>
                </a:extLst>
              </a:tr>
              <a:tr h="768160">
                <a:tc>
                  <a:txBody>
                    <a:bodyPr/>
                    <a:lstStyle/>
                    <a:p>
                      <a:r>
                        <a:rPr lang="en-US" sz="1200" dirty="0">
                          <a:solidFill>
                            <a:srgbClr val="002060"/>
                          </a:solidFill>
                        </a:rPr>
                        <a:t>Clarity – flow / structure, organization, logic, rationale, articulation including messaging &amp; scrum “sprint shippable product”</a:t>
                      </a:r>
                    </a:p>
                  </a:txBody>
                  <a:tcPr/>
                </a:tc>
                <a:tc>
                  <a:txBody>
                    <a:bodyPr/>
                    <a:lstStyle/>
                    <a:p>
                      <a:r>
                        <a:rPr lang="en-US" sz="1200" dirty="0">
                          <a:solidFill>
                            <a:srgbClr val="002060"/>
                          </a:solidFill>
                        </a:rPr>
                        <a:t>A-/B+</a:t>
                      </a:r>
                    </a:p>
                  </a:txBody>
                  <a:tcPr/>
                </a:tc>
                <a:extLst>
                  <a:ext uri="{0D108BD9-81ED-4DB2-BD59-A6C34878D82A}">
                    <a16:rowId xmlns:a16="http://schemas.microsoft.com/office/drawing/2014/main" val="947469031"/>
                  </a:ext>
                </a:extLst>
              </a:tr>
              <a:tr h="597457">
                <a:tc>
                  <a:txBody>
                    <a:bodyPr/>
                    <a:lstStyle/>
                    <a:p>
                      <a:r>
                        <a:rPr lang="en-US" sz="1200" dirty="0">
                          <a:solidFill>
                            <a:srgbClr val="002060"/>
                          </a:solidFill>
                        </a:rPr>
                        <a:t>Contents – completeness, breadth and depth of coverage, research quality</a:t>
                      </a:r>
                    </a:p>
                  </a:txBody>
                  <a:tcPr/>
                </a:tc>
                <a:tc>
                  <a:txBody>
                    <a:bodyPr/>
                    <a:lstStyle/>
                    <a:p>
                      <a:r>
                        <a:rPr lang="en-US" sz="1200" dirty="0">
                          <a:solidFill>
                            <a:srgbClr val="002060"/>
                          </a:solidFill>
                        </a:rPr>
                        <a:t>B+</a:t>
                      </a:r>
                    </a:p>
                  </a:txBody>
                  <a:tcPr/>
                </a:tc>
                <a:extLst>
                  <a:ext uri="{0D108BD9-81ED-4DB2-BD59-A6C34878D82A}">
                    <a16:rowId xmlns:a16="http://schemas.microsoft.com/office/drawing/2014/main" val="135020933"/>
                  </a:ext>
                </a:extLst>
              </a:tr>
              <a:tr h="436805">
                <a:tc>
                  <a:txBody>
                    <a:bodyPr/>
                    <a:lstStyle/>
                    <a:p>
                      <a:r>
                        <a:rPr lang="en-US" sz="1200" dirty="0">
                          <a:solidFill>
                            <a:srgbClr val="002060"/>
                          </a:solidFill>
                        </a:rPr>
                        <a:t>General – innovation, good “adds”, overall style</a:t>
                      </a:r>
                    </a:p>
                  </a:txBody>
                  <a:tcPr/>
                </a:tc>
                <a:tc>
                  <a:txBody>
                    <a:bodyPr/>
                    <a:lstStyle/>
                    <a:p>
                      <a:r>
                        <a:rPr lang="en-US" sz="1200" dirty="0">
                          <a:solidFill>
                            <a:srgbClr val="002060"/>
                          </a:solidFill>
                        </a:rPr>
                        <a:t>B+</a:t>
                      </a:r>
                    </a:p>
                  </a:txBody>
                  <a:tcPr/>
                </a:tc>
                <a:extLst>
                  <a:ext uri="{0D108BD9-81ED-4DB2-BD59-A6C34878D82A}">
                    <a16:rowId xmlns:a16="http://schemas.microsoft.com/office/drawing/2014/main" val="1851695437"/>
                  </a:ext>
                </a:extLst>
              </a:tr>
              <a:tr h="332350">
                <a:tc>
                  <a:txBody>
                    <a:bodyPr/>
                    <a:lstStyle/>
                    <a:p>
                      <a:r>
                        <a:rPr lang="en-US" sz="1200" dirty="0">
                          <a:solidFill>
                            <a:srgbClr val="002060"/>
                          </a:solidFill>
                        </a:rPr>
                        <a:t>References, checklist items: English/spelling ‘ scrum artifacts / KPIs adherence (including and not limited to planning, daily scrum, retrospective)</a:t>
                      </a:r>
                    </a:p>
                  </a:txBody>
                  <a:tcPr/>
                </a:tc>
                <a:tc>
                  <a:txBody>
                    <a:bodyPr/>
                    <a:lstStyle/>
                    <a:p>
                      <a:pPr marR="0" algn="l" rtl="0">
                        <a:lnSpc>
                          <a:spcPct val="100000"/>
                        </a:lnSpc>
                        <a:spcBef>
                          <a:spcPts val="0"/>
                        </a:spcBef>
                        <a:spcAft>
                          <a:spcPts val="0"/>
                        </a:spcAft>
                        <a:buClr>
                          <a:srgbClr val="000000"/>
                        </a:buClr>
                        <a:buFont typeface="Arial"/>
                      </a:pPr>
                      <a:r>
                        <a:rPr lang="en-US" sz="1200" b="0" i="0" u="none" strike="noStrike" cap="none" dirty="0">
                          <a:solidFill>
                            <a:srgbClr val="002060"/>
                          </a:solidFill>
                          <a:latin typeface="+mn-lt"/>
                          <a:ea typeface="+mn-ea"/>
                          <a:cs typeface="+mn-cs"/>
                          <a:sym typeface="Arial"/>
                        </a:rPr>
                        <a:t>A</a:t>
                      </a:r>
                    </a:p>
                  </a:txBody>
                  <a:tcPr/>
                </a:tc>
                <a:extLst>
                  <a:ext uri="{0D108BD9-81ED-4DB2-BD59-A6C34878D82A}">
                    <a16:rowId xmlns:a16="http://schemas.microsoft.com/office/drawing/2014/main" val="674921536"/>
                  </a:ext>
                </a:extLst>
              </a:tr>
              <a:tr h="742900">
                <a:tc>
                  <a:txBody>
                    <a:bodyPr/>
                    <a:lstStyle/>
                    <a:p>
                      <a:r>
                        <a:rPr lang="en-US" sz="1200" dirty="0">
                          <a:solidFill>
                            <a:srgbClr val="002060"/>
                          </a:solidFill>
                        </a:rPr>
                        <a:t>Total points</a:t>
                      </a:r>
                    </a:p>
                  </a:txBody>
                  <a:tcPr/>
                </a:tc>
                <a:tc>
                  <a:txBody>
                    <a:bodyPr/>
                    <a:lstStyle/>
                    <a:p>
                      <a:r>
                        <a:rPr lang="en-US" sz="1200" b="1" dirty="0">
                          <a:solidFill>
                            <a:srgbClr val="002060"/>
                          </a:solidFill>
                          <a:highlight>
                            <a:srgbClr val="00FF00"/>
                          </a:highlight>
                        </a:rPr>
                        <a:t>A- (91)</a:t>
                      </a:r>
                      <a:r>
                        <a:rPr lang="en-US" sz="1200" dirty="0">
                          <a:solidFill>
                            <a:srgbClr val="002060"/>
                          </a:solidFill>
                        </a:rPr>
                        <a:t> with </a:t>
                      </a:r>
                      <a:r>
                        <a:rPr lang="en-US" sz="1200" dirty="0">
                          <a:solidFill>
                            <a:srgbClr val="002060"/>
                          </a:solidFill>
                          <a:highlight>
                            <a:srgbClr val="FFFF00"/>
                          </a:highlight>
                        </a:rPr>
                        <a:t>grace point</a:t>
                      </a:r>
                    </a:p>
                  </a:txBody>
                  <a:tcPr/>
                </a:tc>
                <a:extLst>
                  <a:ext uri="{0D108BD9-81ED-4DB2-BD59-A6C34878D82A}">
                    <a16:rowId xmlns:a16="http://schemas.microsoft.com/office/drawing/2014/main" val="671656125"/>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25"/>
          <p:cNvSpPr txBox="1"/>
          <p:nvPr/>
        </p:nvSpPr>
        <p:spPr>
          <a:xfrm>
            <a:off x="-1228800" y="333550"/>
            <a:ext cx="7887900" cy="7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1"/>
                </a:solidFill>
                <a:latin typeface="Average"/>
                <a:ea typeface="Average"/>
                <a:cs typeface="Average"/>
                <a:sym typeface="Average"/>
              </a:rPr>
              <a:t>Scrum Master - Wendy</a:t>
            </a:r>
            <a:endParaRPr sz="3600" b="1">
              <a:latin typeface="Average"/>
              <a:ea typeface="Average"/>
              <a:cs typeface="Average"/>
              <a:sym typeface="Average"/>
            </a:endParaRPr>
          </a:p>
        </p:txBody>
      </p:sp>
      <p:sp>
        <p:nvSpPr>
          <p:cNvPr id="255" name="Google Shape;255;p25"/>
          <p:cNvSpPr txBox="1"/>
          <p:nvPr/>
        </p:nvSpPr>
        <p:spPr>
          <a:xfrm>
            <a:off x="8522975" y="66850"/>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56" name="Google Shape;256;p25"/>
          <p:cNvSpPr txBox="1"/>
          <p:nvPr/>
        </p:nvSpPr>
        <p:spPr>
          <a:xfrm>
            <a:off x="552375" y="1406175"/>
            <a:ext cx="5628000" cy="29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Bio:</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Wendy is a certified Scrum Master (CSM) with 5+ years of experience. She has a proven track record of raising revenue and cutting costs.</a:t>
            </a:r>
            <a:endParaRPr>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She enjoys blogging about her weekend road trips.</a:t>
            </a:r>
            <a:endParaRPr>
              <a:latin typeface="Open Sans"/>
              <a:ea typeface="Open Sans"/>
              <a:cs typeface="Open Sans"/>
              <a:sym typeface="Open Sans"/>
            </a:endParaRPr>
          </a:p>
          <a:p>
            <a:pPr marL="0" lvl="0" indent="0" algn="just" rtl="0">
              <a:spcBef>
                <a:spcPts val="0"/>
              </a:spcBef>
              <a:spcAft>
                <a:spcPts val="0"/>
              </a:spcAft>
              <a:buNone/>
            </a:pPr>
            <a:endParaRPr>
              <a:latin typeface="Open Sans"/>
              <a:ea typeface="Open Sans"/>
              <a:cs typeface="Open Sans"/>
              <a:sym typeface="Open Sans"/>
            </a:endParaRPr>
          </a:p>
          <a:p>
            <a:pPr marL="0" lvl="0" indent="0" algn="just" rtl="0">
              <a:spcBef>
                <a:spcPts val="0"/>
              </a:spcBef>
              <a:spcAft>
                <a:spcPts val="0"/>
              </a:spcAft>
              <a:buNone/>
            </a:pPr>
            <a:r>
              <a:rPr lang="en" b="1">
                <a:latin typeface="Open Sans"/>
                <a:ea typeface="Open Sans"/>
                <a:cs typeface="Open Sans"/>
                <a:sym typeface="Open Sans"/>
              </a:rPr>
              <a:t>Responsibilities:</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Pulls EPIC stories from the backlog</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Conducts the Sprint Planning, Retrospective and daily stand up meetings</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Responsible for burndown chart</a:t>
            </a:r>
            <a:endParaRPr>
              <a:latin typeface="Open Sans"/>
              <a:ea typeface="Open Sans"/>
              <a:cs typeface="Open Sans"/>
              <a:sym typeface="Open Sans"/>
            </a:endParaRPr>
          </a:p>
        </p:txBody>
      </p:sp>
      <p:pic>
        <p:nvPicPr>
          <p:cNvPr id="257" name="Google Shape;257;p25"/>
          <p:cNvPicPr preferRelativeResize="0"/>
          <p:nvPr/>
        </p:nvPicPr>
        <p:blipFill>
          <a:blip r:embed="rId3">
            <a:alphaModFix/>
          </a:blip>
          <a:stretch>
            <a:fillRect/>
          </a:stretch>
        </p:blipFill>
        <p:spPr>
          <a:xfrm>
            <a:off x="6498350" y="526150"/>
            <a:ext cx="2143125" cy="2143125"/>
          </a:xfrm>
          <a:prstGeom prst="rect">
            <a:avLst/>
          </a:prstGeom>
          <a:noFill/>
          <a:ln>
            <a:noFill/>
          </a:ln>
        </p:spPr>
      </p:pic>
      <p:sp>
        <p:nvSpPr>
          <p:cNvPr id="258" name="Google Shape;258;p25"/>
          <p:cNvSpPr/>
          <p:nvPr/>
        </p:nvSpPr>
        <p:spPr>
          <a:xfrm>
            <a:off x="6498350" y="681100"/>
            <a:ext cx="2220600" cy="172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5"/>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https://images.app.goo.gl/TNPnapt8SWj47h1y9</a:t>
            </a:r>
            <a:endParaRPr sz="700" i="1">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3"/>
        <p:cNvGrpSpPr/>
        <p:nvPr/>
      </p:nvGrpSpPr>
      <p:grpSpPr>
        <a:xfrm>
          <a:off x="0" y="0"/>
          <a:ext cx="0" cy="0"/>
          <a:chOff x="0" y="0"/>
          <a:chExt cx="0" cy="0"/>
        </a:xfrm>
      </p:grpSpPr>
      <p:sp>
        <p:nvSpPr>
          <p:cNvPr id="264" name="Google Shape;264;p26"/>
          <p:cNvSpPr txBox="1"/>
          <p:nvPr/>
        </p:nvSpPr>
        <p:spPr>
          <a:xfrm>
            <a:off x="-1023425" y="468000"/>
            <a:ext cx="7887900" cy="7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1"/>
                </a:solidFill>
                <a:latin typeface="Average"/>
                <a:ea typeface="Average"/>
                <a:cs typeface="Average"/>
                <a:sym typeface="Average"/>
              </a:rPr>
              <a:t>HR Specialist - Amanda</a:t>
            </a:r>
            <a:endParaRPr sz="3600" b="1">
              <a:latin typeface="Average"/>
              <a:ea typeface="Average"/>
              <a:cs typeface="Average"/>
              <a:sym typeface="Average"/>
            </a:endParaRPr>
          </a:p>
        </p:txBody>
      </p:sp>
      <p:sp>
        <p:nvSpPr>
          <p:cNvPr id="265" name="Google Shape;265;p26"/>
          <p:cNvSpPr txBox="1"/>
          <p:nvPr/>
        </p:nvSpPr>
        <p:spPr>
          <a:xfrm>
            <a:off x="8572425" y="79200"/>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66" name="Google Shape;266;p26"/>
          <p:cNvSpPr txBox="1"/>
          <p:nvPr/>
        </p:nvSpPr>
        <p:spPr>
          <a:xfrm>
            <a:off x="552400" y="1557050"/>
            <a:ext cx="5640300" cy="26325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Open Sans"/>
                <a:ea typeface="Open Sans"/>
                <a:cs typeface="Open Sans"/>
                <a:sym typeface="Open Sans"/>
              </a:rPr>
              <a:t>Bio:</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Amanda has extensive experience across a variety of people functions including talent management, employee relations and data management.</a:t>
            </a:r>
            <a:endParaRPr>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She has commendable oratory skills.</a:t>
            </a:r>
            <a:endParaRPr>
              <a:latin typeface="Open Sans"/>
              <a:ea typeface="Open Sans"/>
              <a:cs typeface="Open Sans"/>
              <a:sym typeface="Open Sans"/>
            </a:endParaRPr>
          </a:p>
          <a:p>
            <a:pPr marL="0" lvl="0" indent="0" algn="just" rtl="0">
              <a:spcBef>
                <a:spcPts val="0"/>
              </a:spcBef>
              <a:spcAft>
                <a:spcPts val="0"/>
              </a:spcAft>
              <a:buNone/>
            </a:pPr>
            <a:endParaRPr>
              <a:latin typeface="Open Sans"/>
              <a:ea typeface="Open Sans"/>
              <a:cs typeface="Open Sans"/>
              <a:sym typeface="Open Sans"/>
            </a:endParaRPr>
          </a:p>
          <a:p>
            <a:pPr marL="0" lvl="0" indent="0" algn="just" rtl="0">
              <a:spcBef>
                <a:spcPts val="0"/>
              </a:spcBef>
              <a:spcAft>
                <a:spcPts val="0"/>
              </a:spcAft>
              <a:buNone/>
            </a:pPr>
            <a:r>
              <a:rPr lang="en" b="1">
                <a:latin typeface="Open Sans"/>
                <a:ea typeface="Open Sans"/>
                <a:cs typeface="Open Sans"/>
                <a:sym typeface="Open Sans"/>
              </a:rPr>
              <a:t>Responsibilities:</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Subject matter expert (functional)</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Explains the as-is process</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Identifies appropriate KPIs and analyzes the product fit</a:t>
            </a:r>
            <a:endParaRPr>
              <a:latin typeface="Open Sans"/>
              <a:ea typeface="Open Sans"/>
              <a:cs typeface="Open Sans"/>
              <a:sym typeface="Open Sans"/>
            </a:endParaRPr>
          </a:p>
        </p:txBody>
      </p:sp>
      <p:sp>
        <p:nvSpPr>
          <p:cNvPr id="267" name="Google Shape;267;p26"/>
          <p:cNvSpPr/>
          <p:nvPr/>
        </p:nvSpPr>
        <p:spPr>
          <a:xfrm>
            <a:off x="6471275" y="626600"/>
            <a:ext cx="2220600" cy="172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8" name="Google Shape;268;p26"/>
          <p:cNvPicPr preferRelativeResize="0"/>
          <p:nvPr/>
        </p:nvPicPr>
        <p:blipFill>
          <a:blip r:embed="rId3">
            <a:alphaModFix/>
          </a:blip>
          <a:stretch>
            <a:fillRect/>
          </a:stretch>
        </p:blipFill>
        <p:spPr>
          <a:xfrm>
            <a:off x="6505700" y="665450"/>
            <a:ext cx="2152925" cy="1651875"/>
          </a:xfrm>
          <a:prstGeom prst="rect">
            <a:avLst/>
          </a:prstGeom>
          <a:noFill/>
          <a:ln>
            <a:noFill/>
          </a:ln>
        </p:spPr>
      </p:pic>
      <p:sp>
        <p:nvSpPr>
          <p:cNvPr id="269" name="Google Shape;269;p26"/>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https://depositphotos.com/224514076/stock-illustration-specialist-icon-specialist-symbol-design.html</a:t>
            </a:r>
            <a:endParaRPr sz="700" i="1">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p27"/>
          <p:cNvSpPr txBox="1"/>
          <p:nvPr/>
        </p:nvSpPr>
        <p:spPr>
          <a:xfrm>
            <a:off x="-1152600" y="415250"/>
            <a:ext cx="7887900" cy="92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1"/>
                </a:solidFill>
                <a:latin typeface="Average"/>
                <a:ea typeface="Average"/>
                <a:cs typeface="Average"/>
                <a:sym typeface="Average"/>
              </a:rPr>
              <a:t>Research Analyst - Mike</a:t>
            </a:r>
            <a:endParaRPr sz="3600" b="1">
              <a:latin typeface="Average"/>
              <a:ea typeface="Average"/>
              <a:cs typeface="Average"/>
              <a:sym typeface="Average"/>
            </a:endParaRPr>
          </a:p>
        </p:txBody>
      </p:sp>
      <p:sp>
        <p:nvSpPr>
          <p:cNvPr id="275" name="Google Shape;275;p27"/>
          <p:cNvSpPr txBox="1"/>
          <p:nvPr/>
        </p:nvSpPr>
        <p:spPr>
          <a:xfrm>
            <a:off x="8634075" y="325450"/>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76" name="Google Shape;276;p27"/>
          <p:cNvSpPr txBox="1"/>
          <p:nvPr/>
        </p:nvSpPr>
        <p:spPr>
          <a:xfrm>
            <a:off x="552375" y="1564450"/>
            <a:ext cx="5689800" cy="27573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Open Sans"/>
                <a:ea typeface="Open Sans"/>
                <a:cs typeface="Open Sans"/>
                <a:sym typeface="Open Sans"/>
              </a:rPr>
              <a:t>Bio:</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0" lvl="0" indent="0" algn="just" rtl="0">
              <a:spcBef>
                <a:spcPts val="0"/>
              </a:spcBef>
              <a:spcAft>
                <a:spcPts val="0"/>
              </a:spcAft>
              <a:buClr>
                <a:srgbClr val="000000"/>
              </a:buClr>
              <a:buFont typeface="Arial"/>
              <a:buNone/>
            </a:pPr>
            <a:r>
              <a:rPr lang="en">
                <a:latin typeface="Open Sans"/>
                <a:ea typeface="Open Sans"/>
                <a:cs typeface="Open Sans"/>
                <a:sym typeface="Open Sans"/>
              </a:rPr>
              <a:t>Mike has been a part of Winformatica Inc since 2017. He joined as a Research Analyst after his graduation and is determined to achieve goals that contribute to the growth of the organization.</a:t>
            </a:r>
            <a:endParaRPr>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When not at work, he loves traveling and hiking!</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0" lvl="0" indent="0" algn="just" rtl="0">
              <a:spcBef>
                <a:spcPts val="0"/>
              </a:spcBef>
              <a:spcAft>
                <a:spcPts val="0"/>
              </a:spcAft>
              <a:buNone/>
            </a:pPr>
            <a:r>
              <a:rPr lang="en" b="1">
                <a:latin typeface="Open Sans"/>
                <a:ea typeface="Open Sans"/>
                <a:cs typeface="Open Sans"/>
                <a:sym typeface="Open Sans"/>
              </a:rPr>
              <a:t>Responsibilities:</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Research for AI Tools (tech &amp; implementation)</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Benchmarking, SWOT Analysis and analyze the product fit</a:t>
            </a:r>
            <a:endParaRPr>
              <a:latin typeface="Open Sans"/>
              <a:ea typeface="Open Sans"/>
              <a:cs typeface="Open Sans"/>
              <a:sym typeface="Open Sans"/>
            </a:endParaRPr>
          </a:p>
        </p:txBody>
      </p:sp>
      <p:pic>
        <p:nvPicPr>
          <p:cNvPr id="277" name="Google Shape;277;p27"/>
          <p:cNvPicPr preferRelativeResize="0"/>
          <p:nvPr/>
        </p:nvPicPr>
        <p:blipFill>
          <a:blip r:embed="rId3">
            <a:alphaModFix/>
          </a:blip>
          <a:stretch>
            <a:fillRect/>
          </a:stretch>
        </p:blipFill>
        <p:spPr>
          <a:xfrm>
            <a:off x="6474400" y="422750"/>
            <a:ext cx="2220600" cy="1743900"/>
          </a:xfrm>
          <a:prstGeom prst="rect">
            <a:avLst/>
          </a:prstGeom>
          <a:noFill/>
          <a:ln>
            <a:noFill/>
          </a:ln>
        </p:spPr>
      </p:pic>
      <p:sp>
        <p:nvSpPr>
          <p:cNvPr id="278" name="Google Shape;278;p27"/>
          <p:cNvSpPr/>
          <p:nvPr/>
        </p:nvSpPr>
        <p:spPr>
          <a:xfrm>
            <a:off x="6474400" y="422750"/>
            <a:ext cx="2220600" cy="172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7"/>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https://images.app.goo.gl/AAvvZJtH2Bf63U1E9</a:t>
            </a:r>
            <a:endParaRPr sz="700" i="1">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3"/>
        <p:cNvGrpSpPr/>
        <p:nvPr/>
      </p:nvGrpSpPr>
      <p:grpSpPr>
        <a:xfrm>
          <a:off x="0" y="0"/>
          <a:ext cx="0" cy="0"/>
          <a:chOff x="0" y="0"/>
          <a:chExt cx="0" cy="0"/>
        </a:xfrm>
      </p:grpSpPr>
      <p:sp>
        <p:nvSpPr>
          <p:cNvPr id="284" name="Google Shape;284;p28"/>
          <p:cNvSpPr txBox="1"/>
          <p:nvPr/>
        </p:nvSpPr>
        <p:spPr>
          <a:xfrm>
            <a:off x="-895125" y="333275"/>
            <a:ext cx="7887900" cy="87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1"/>
                </a:solidFill>
                <a:latin typeface="Average"/>
                <a:ea typeface="Average"/>
                <a:cs typeface="Average"/>
                <a:sym typeface="Average"/>
              </a:rPr>
              <a:t>Technical Analyst - David</a:t>
            </a:r>
            <a:endParaRPr sz="3600" b="1">
              <a:latin typeface="Average"/>
              <a:ea typeface="Average"/>
              <a:cs typeface="Average"/>
              <a:sym typeface="Average"/>
            </a:endParaRPr>
          </a:p>
        </p:txBody>
      </p:sp>
      <p:sp>
        <p:nvSpPr>
          <p:cNvPr id="285" name="Google Shape;285;p28"/>
          <p:cNvSpPr txBox="1"/>
          <p:nvPr/>
        </p:nvSpPr>
        <p:spPr>
          <a:xfrm>
            <a:off x="8710275" y="202875"/>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86" name="Google Shape;286;p28"/>
          <p:cNvSpPr txBox="1"/>
          <p:nvPr/>
        </p:nvSpPr>
        <p:spPr>
          <a:xfrm>
            <a:off x="552400" y="1393050"/>
            <a:ext cx="5866500" cy="2357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Open Sans"/>
                <a:ea typeface="Open Sans"/>
                <a:cs typeface="Open Sans"/>
                <a:sym typeface="Open Sans"/>
              </a:rPr>
              <a:t>Bio:</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David is a strategic technical analyst and subject matter SME in the business intelligence domain. He has excellent visual awareness and a great aesthetic eye which have made him well known for many of his contributions.</a:t>
            </a:r>
            <a:endParaRPr>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He loves spending time with his kids and cooking dinners. </a:t>
            </a:r>
            <a:endParaRPr>
              <a:latin typeface="Open Sans"/>
              <a:ea typeface="Open Sans"/>
              <a:cs typeface="Open Sans"/>
              <a:sym typeface="Open Sans"/>
            </a:endParaRPr>
          </a:p>
          <a:p>
            <a:pPr marL="0" lvl="0" indent="0" algn="just" rtl="0">
              <a:spcBef>
                <a:spcPts val="0"/>
              </a:spcBef>
              <a:spcAft>
                <a:spcPts val="0"/>
              </a:spcAft>
              <a:buNone/>
            </a:pPr>
            <a:endParaRPr>
              <a:latin typeface="Open Sans"/>
              <a:ea typeface="Open Sans"/>
              <a:cs typeface="Open Sans"/>
              <a:sym typeface="Open Sans"/>
            </a:endParaRPr>
          </a:p>
          <a:p>
            <a:pPr marL="0" lvl="0" indent="0" algn="just" rtl="0">
              <a:spcBef>
                <a:spcPts val="0"/>
              </a:spcBef>
              <a:spcAft>
                <a:spcPts val="0"/>
              </a:spcAft>
              <a:buNone/>
            </a:pPr>
            <a:r>
              <a:rPr lang="en" b="1">
                <a:latin typeface="Open Sans"/>
                <a:ea typeface="Open Sans"/>
                <a:cs typeface="Open Sans"/>
                <a:sym typeface="Open Sans"/>
              </a:rPr>
              <a:t>Responsibilities:</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Resolve issues while integrating with the existing system</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Support research analysts in technical challenges</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Implementation and enforcement of tool usage</a:t>
            </a:r>
            <a:endParaRPr>
              <a:latin typeface="Open Sans"/>
              <a:ea typeface="Open Sans"/>
              <a:cs typeface="Open Sans"/>
              <a:sym typeface="Open Sans"/>
            </a:endParaRPr>
          </a:p>
        </p:txBody>
      </p:sp>
      <p:pic>
        <p:nvPicPr>
          <p:cNvPr id="287" name="Google Shape;287;p28"/>
          <p:cNvPicPr preferRelativeResize="0"/>
          <p:nvPr/>
        </p:nvPicPr>
        <p:blipFill>
          <a:blip r:embed="rId3">
            <a:alphaModFix/>
          </a:blip>
          <a:stretch>
            <a:fillRect/>
          </a:stretch>
        </p:blipFill>
        <p:spPr>
          <a:xfrm>
            <a:off x="6537875" y="593125"/>
            <a:ext cx="2220600" cy="1728900"/>
          </a:xfrm>
          <a:prstGeom prst="rect">
            <a:avLst/>
          </a:prstGeom>
          <a:noFill/>
          <a:ln>
            <a:noFill/>
          </a:ln>
        </p:spPr>
      </p:pic>
      <p:sp>
        <p:nvSpPr>
          <p:cNvPr id="288" name="Google Shape;288;p28"/>
          <p:cNvSpPr/>
          <p:nvPr/>
        </p:nvSpPr>
        <p:spPr>
          <a:xfrm>
            <a:off x="6537875" y="593125"/>
            <a:ext cx="2220600" cy="172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https://images.app.goo.gl/MJJXcQNVKAaLLvoK8</a:t>
            </a:r>
            <a:endParaRPr sz="700" i="1">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sp>
        <p:nvSpPr>
          <p:cNvPr id="294" name="Google Shape;294;p29"/>
          <p:cNvSpPr txBox="1"/>
          <p:nvPr/>
        </p:nvSpPr>
        <p:spPr>
          <a:xfrm>
            <a:off x="-760750" y="350000"/>
            <a:ext cx="7887900" cy="89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1"/>
                </a:solidFill>
                <a:latin typeface="Average"/>
                <a:ea typeface="Average"/>
                <a:cs typeface="Average"/>
                <a:sym typeface="Average"/>
              </a:rPr>
              <a:t>Sprint Consolidator - Susan</a:t>
            </a:r>
            <a:endParaRPr sz="3600" b="1">
              <a:latin typeface="Average"/>
              <a:ea typeface="Average"/>
              <a:cs typeface="Average"/>
              <a:sym typeface="Average"/>
            </a:endParaRPr>
          </a:p>
        </p:txBody>
      </p:sp>
      <p:sp>
        <p:nvSpPr>
          <p:cNvPr id="295" name="Google Shape;295;p29"/>
          <p:cNvSpPr txBox="1"/>
          <p:nvPr/>
        </p:nvSpPr>
        <p:spPr>
          <a:xfrm>
            <a:off x="8710275" y="202875"/>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96" name="Google Shape;296;p29"/>
          <p:cNvSpPr txBox="1"/>
          <p:nvPr/>
        </p:nvSpPr>
        <p:spPr>
          <a:xfrm>
            <a:off x="505925" y="1453625"/>
            <a:ext cx="5955000" cy="2849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Open Sans"/>
                <a:ea typeface="Open Sans"/>
                <a:cs typeface="Open Sans"/>
                <a:sym typeface="Open Sans"/>
              </a:rPr>
              <a:t>Bio:</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Susan has been with the firm since the last 3 years. She is an avid contributor of Sprints and her day involves documenting Sprint activities, daily scrum logs on Confluence.</a:t>
            </a:r>
            <a:endParaRPr>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In her free time, she enjoys freelance writing and fictional writing.</a:t>
            </a:r>
            <a:endParaRPr>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0" lvl="0" indent="0" algn="just" rtl="0">
              <a:spcBef>
                <a:spcPts val="0"/>
              </a:spcBef>
              <a:spcAft>
                <a:spcPts val="0"/>
              </a:spcAft>
              <a:buNone/>
            </a:pPr>
            <a:r>
              <a:rPr lang="en" b="1">
                <a:latin typeface="Open Sans"/>
                <a:ea typeface="Open Sans"/>
                <a:cs typeface="Open Sans"/>
                <a:sym typeface="Open Sans"/>
              </a:rPr>
              <a:t>Responsibilities:</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Collect Sprint content from scrum team members</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Consolidate the final deck for Sprint Review and Retrospective</a:t>
            </a:r>
            <a:endParaRPr>
              <a:latin typeface="Open Sans"/>
              <a:ea typeface="Open Sans"/>
              <a:cs typeface="Open Sans"/>
              <a:sym typeface="Open Sans"/>
            </a:endParaRPr>
          </a:p>
        </p:txBody>
      </p:sp>
      <p:pic>
        <p:nvPicPr>
          <p:cNvPr id="297" name="Google Shape;297;p29"/>
          <p:cNvPicPr preferRelativeResize="0"/>
          <p:nvPr/>
        </p:nvPicPr>
        <p:blipFill>
          <a:blip r:embed="rId3">
            <a:alphaModFix/>
          </a:blip>
          <a:stretch>
            <a:fillRect/>
          </a:stretch>
        </p:blipFill>
        <p:spPr>
          <a:xfrm>
            <a:off x="6519375" y="546525"/>
            <a:ext cx="2190900" cy="1634325"/>
          </a:xfrm>
          <a:prstGeom prst="rect">
            <a:avLst/>
          </a:prstGeom>
          <a:noFill/>
          <a:ln>
            <a:noFill/>
          </a:ln>
        </p:spPr>
      </p:pic>
      <p:sp>
        <p:nvSpPr>
          <p:cNvPr id="298" name="Google Shape;298;p29"/>
          <p:cNvSpPr/>
          <p:nvPr/>
        </p:nvSpPr>
        <p:spPr>
          <a:xfrm>
            <a:off x="6504525" y="459450"/>
            <a:ext cx="2220600" cy="172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https://images.app.goo.gl/4zKajKVbXjBCfbVS8</a:t>
            </a:r>
            <a:endParaRPr sz="700" i="1">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3"/>
        <p:cNvGrpSpPr/>
        <p:nvPr/>
      </p:nvGrpSpPr>
      <p:grpSpPr>
        <a:xfrm>
          <a:off x="0" y="0"/>
          <a:ext cx="0" cy="0"/>
          <a:chOff x="0" y="0"/>
          <a:chExt cx="0" cy="0"/>
        </a:xfrm>
      </p:grpSpPr>
      <p:grpSp>
        <p:nvGrpSpPr>
          <p:cNvPr id="304" name="Google Shape;304;p30" title="Timeline"/>
          <p:cNvGrpSpPr/>
          <p:nvPr/>
        </p:nvGrpSpPr>
        <p:grpSpPr>
          <a:xfrm>
            <a:off x="313508" y="2509699"/>
            <a:ext cx="8410999" cy="124103"/>
            <a:chOff x="418011" y="3346265"/>
            <a:chExt cx="11214665" cy="165471"/>
          </a:xfrm>
        </p:grpSpPr>
        <p:cxnSp>
          <p:nvCxnSpPr>
            <p:cNvPr id="305" name="Google Shape;305;p30"/>
            <p:cNvCxnSpPr/>
            <p:nvPr/>
          </p:nvCxnSpPr>
          <p:spPr>
            <a:xfrm>
              <a:off x="418011" y="3429000"/>
              <a:ext cx="11214665" cy="0"/>
            </a:xfrm>
            <a:prstGeom prst="straightConnector1">
              <a:avLst/>
            </a:prstGeom>
            <a:noFill/>
            <a:ln w="9525" cap="flat" cmpd="sng">
              <a:solidFill>
                <a:srgbClr val="BFBFBF"/>
              </a:solidFill>
              <a:prstDash val="solid"/>
              <a:miter lim="800000"/>
              <a:headEnd type="none" w="sm" len="sm"/>
              <a:tailEnd type="triangle" w="med" len="med"/>
            </a:ln>
          </p:spPr>
        </p:cxnSp>
        <p:cxnSp>
          <p:nvCxnSpPr>
            <p:cNvPr id="306" name="Google Shape;306;p30"/>
            <p:cNvCxnSpPr/>
            <p:nvPr/>
          </p:nvCxnSpPr>
          <p:spPr>
            <a:xfrm>
              <a:off x="1067476"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07" name="Google Shape;307;p30"/>
            <p:cNvCxnSpPr/>
            <p:nvPr/>
          </p:nvCxnSpPr>
          <p:spPr>
            <a:xfrm>
              <a:off x="1714868"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08" name="Google Shape;308;p30"/>
            <p:cNvCxnSpPr/>
            <p:nvPr/>
          </p:nvCxnSpPr>
          <p:spPr>
            <a:xfrm>
              <a:off x="2362260"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09" name="Google Shape;309;p30"/>
            <p:cNvCxnSpPr/>
            <p:nvPr/>
          </p:nvCxnSpPr>
          <p:spPr>
            <a:xfrm>
              <a:off x="3009652"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0" name="Google Shape;310;p30"/>
            <p:cNvCxnSpPr/>
            <p:nvPr/>
          </p:nvCxnSpPr>
          <p:spPr>
            <a:xfrm>
              <a:off x="3657044"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1" name="Google Shape;311;p30"/>
            <p:cNvCxnSpPr/>
            <p:nvPr/>
          </p:nvCxnSpPr>
          <p:spPr>
            <a:xfrm>
              <a:off x="4304436"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2" name="Google Shape;312;p30"/>
            <p:cNvCxnSpPr/>
            <p:nvPr/>
          </p:nvCxnSpPr>
          <p:spPr>
            <a:xfrm>
              <a:off x="4951828"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3" name="Google Shape;313;p30"/>
            <p:cNvCxnSpPr/>
            <p:nvPr/>
          </p:nvCxnSpPr>
          <p:spPr>
            <a:xfrm>
              <a:off x="5599220"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4" name="Google Shape;314;p30"/>
            <p:cNvCxnSpPr/>
            <p:nvPr/>
          </p:nvCxnSpPr>
          <p:spPr>
            <a:xfrm>
              <a:off x="6246612"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5" name="Google Shape;315;p30"/>
            <p:cNvCxnSpPr/>
            <p:nvPr/>
          </p:nvCxnSpPr>
          <p:spPr>
            <a:xfrm>
              <a:off x="6894004"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6" name="Google Shape;316;p30"/>
            <p:cNvCxnSpPr/>
            <p:nvPr/>
          </p:nvCxnSpPr>
          <p:spPr>
            <a:xfrm>
              <a:off x="7541396"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7" name="Google Shape;317;p30"/>
            <p:cNvCxnSpPr/>
            <p:nvPr/>
          </p:nvCxnSpPr>
          <p:spPr>
            <a:xfrm>
              <a:off x="8188788"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8" name="Google Shape;318;p30"/>
            <p:cNvCxnSpPr/>
            <p:nvPr/>
          </p:nvCxnSpPr>
          <p:spPr>
            <a:xfrm>
              <a:off x="8836180"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19" name="Google Shape;319;p30"/>
            <p:cNvCxnSpPr/>
            <p:nvPr/>
          </p:nvCxnSpPr>
          <p:spPr>
            <a:xfrm>
              <a:off x="9483572"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20" name="Google Shape;320;p30"/>
            <p:cNvCxnSpPr/>
            <p:nvPr/>
          </p:nvCxnSpPr>
          <p:spPr>
            <a:xfrm>
              <a:off x="10130964" y="3346265"/>
              <a:ext cx="0" cy="165471"/>
            </a:xfrm>
            <a:prstGeom prst="straightConnector1">
              <a:avLst/>
            </a:prstGeom>
            <a:noFill/>
            <a:ln w="9525" cap="flat" cmpd="sng">
              <a:solidFill>
                <a:srgbClr val="D8D8D8"/>
              </a:solidFill>
              <a:prstDash val="dash"/>
              <a:miter lim="800000"/>
              <a:headEnd type="none" w="sm" len="sm"/>
              <a:tailEnd type="none" w="sm" len="sm"/>
            </a:ln>
          </p:spPr>
        </p:cxnSp>
        <p:cxnSp>
          <p:nvCxnSpPr>
            <p:cNvPr id="321" name="Google Shape;321;p30"/>
            <p:cNvCxnSpPr/>
            <p:nvPr/>
          </p:nvCxnSpPr>
          <p:spPr>
            <a:xfrm>
              <a:off x="10778356" y="3346265"/>
              <a:ext cx="0" cy="165471"/>
            </a:xfrm>
            <a:prstGeom prst="straightConnector1">
              <a:avLst/>
            </a:prstGeom>
            <a:noFill/>
            <a:ln w="9525" cap="flat" cmpd="sng">
              <a:solidFill>
                <a:srgbClr val="D8D8D8"/>
              </a:solidFill>
              <a:prstDash val="dash"/>
              <a:miter lim="800000"/>
              <a:headEnd type="none" w="sm" len="sm"/>
              <a:tailEnd type="none" w="sm" len="sm"/>
            </a:ln>
          </p:spPr>
        </p:cxnSp>
      </p:grpSp>
      <p:sp>
        <p:nvSpPr>
          <p:cNvPr id="322" name="Google Shape;322;p30" title="Timeline Arrow"/>
          <p:cNvSpPr/>
          <p:nvPr/>
        </p:nvSpPr>
        <p:spPr>
          <a:xfrm>
            <a:off x="313508" y="2083525"/>
            <a:ext cx="1551000" cy="488100"/>
          </a:xfrm>
          <a:prstGeom prst="uturnArrow">
            <a:avLst>
              <a:gd name="adj1" fmla="val 37244"/>
              <a:gd name="adj2" fmla="val 18622"/>
              <a:gd name="adj3" fmla="val 0"/>
              <a:gd name="adj4" fmla="val 39433"/>
              <a:gd name="adj5" fmla="val 37244"/>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sp>
        <p:nvSpPr>
          <p:cNvPr id="323" name="Google Shape;323;p30" title="Duration Text"/>
          <p:cNvSpPr txBox="1"/>
          <p:nvPr/>
        </p:nvSpPr>
        <p:spPr>
          <a:xfrm>
            <a:off x="611864" y="1926700"/>
            <a:ext cx="954300" cy="115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a:solidFill>
                  <a:srgbClr val="3F3F3F"/>
                </a:solidFill>
                <a:latin typeface="Trebuchet MS"/>
                <a:ea typeface="Trebuchet MS"/>
                <a:cs typeface="Trebuchet MS"/>
                <a:sym typeface="Trebuchet MS"/>
              </a:rPr>
              <a:t>1</a:t>
            </a:r>
            <a:r>
              <a:rPr lang="en" sz="800" b="0" i="0" u="none" strike="noStrike" cap="none">
                <a:solidFill>
                  <a:srgbClr val="3F3F3F"/>
                </a:solidFill>
                <a:latin typeface="Trebuchet MS"/>
                <a:ea typeface="Trebuchet MS"/>
                <a:cs typeface="Trebuchet MS"/>
                <a:sym typeface="Trebuchet MS"/>
              </a:rPr>
              <a:t> week</a:t>
            </a:r>
            <a:endParaRPr sz="1100"/>
          </a:p>
        </p:txBody>
      </p:sp>
      <p:cxnSp>
        <p:nvCxnSpPr>
          <p:cNvPr id="324" name="Google Shape;324;p30" title="Connecter Line"/>
          <p:cNvCxnSpPr/>
          <p:nvPr/>
        </p:nvCxnSpPr>
        <p:spPr>
          <a:xfrm>
            <a:off x="1089015" y="1593191"/>
            <a:ext cx="0" cy="271500"/>
          </a:xfrm>
          <a:prstGeom prst="straightConnector1">
            <a:avLst/>
          </a:prstGeom>
          <a:noFill/>
          <a:ln w="9525" cap="flat" cmpd="sng">
            <a:solidFill>
              <a:schemeClr val="accent1"/>
            </a:solidFill>
            <a:prstDash val="solid"/>
            <a:miter lim="800000"/>
            <a:headEnd type="oval" w="med" len="med"/>
            <a:tailEnd type="oval" w="med" len="med"/>
          </a:ln>
        </p:spPr>
      </p:cxnSp>
      <p:grpSp>
        <p:nvGrpSpPr>
          <p:cNvPr id="325" name="Google Shape;325;p30" title="Item Text"/>
          <p:cNvGrpSpPr/>
          <p:nvPr/>
        </p:nvGrpSpPr>
        <p:grpSpPr>
          <a:xfrm>
            <a:off x="273675" y="862275"/>
            <a:ext cx="1641150" cy="515848"/>
            <a:chOff x="364901" y="1149700"/>
            <a:chExt cx="2188200" cy="687797"/>
          </a:xfrm>
        </p:grpSpPr>
        <p:sp>
          <p:nvSpPr>
            <p:cNvPr id="326" name="Google Shape;326;p30"/>
            <p:cNvSpPr txBox="1"/>
            <p:nvPr/>
          </p:nvSpPr>
          <p:spPr>
            <a:xfrm>
              <a:off x="364901" y="1149700"/>
              <a:ext cx="2188200" cy="215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b="0" i="0" u="none" strike="noStrike" cap="none">
                  <a:solidFill>
                    <a:schemeClr val="dk1"/>
                  </a:solidFill>
                  <a:latin typeface="Trebuchet MS"/>
                  <a:ea typeface="Trebuchet MS"/>
                  <a:cs typeface="Trebuchet MS"/>
                  <a:sym typeface="Trebuchet MS"/>
                </a:rPr>
                <a:t>Requirement Analysis</a:t>
              </a:r>
              <a:endParaRPr sz="1100"/>
            </a:p>
          </p:txBody>
        </p:sp>
        <p:sp>
          <p:nvSpPr>
            <p:cNvPr id="327" name="Google Shape;327;p30"/>
            <p:cNvSpPr txBox="1"/>
            <p:nvPr/>
          </p:nvSpPr>
          <p:spPr>
            <a:xfrm>
              <a:off x="568098" y="1375797"/>
              <a:ext cx="1767900" cy="461700"/>
            </a:xfrm>
            <a:prstGeom prst="rect">
              <a:avLst/>
            </a:prstGeom>
            <a:noFill/>
            <a:ln>
              <a:noFill/>
            </a:ln>
          </p:spPr>
          <p:txBody>
            <a:bodyPr spcFirstLastPara="1" wrap="square" lIns="0" tIns="0" rIns="0" bIns="0" anchor="t" anchorCtr="0">
              <a:noAutofit/>
            </a:bodyPr>
            <a:lstStyle/>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Sprint Planning</a:t>
              </a:r>
              <a:endParaRPr sz="1100"/>
            </a:p>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Understanding HR Practices</a:t>
              </a:r>
              <a:endParaRPr sz="1100"/>
            </a:p>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Employee Survey</a:t>
              </a:r>
              <a:endParaRPr sz="1100"/>
            </a:p>
          </p:txBody>
        </p:sp>
      </p:grpSp>
      <p:sp>
        <p:nvSpPr>
          <p:cNvPr id="328" name="Google Shape;328;p30" title="Timeline Arrow"/>
          <p:cNvSpPr/>
          <p:nvPr/>
        </p:nvSpPr>
        <p:spPr>
          <a:xfrm rot="10800000" flipH="1">
            <a:off x="1681896" y="2571875"/>
            <a:ext cx="1152300" cy="488100"/>
          </a:xfrm>
          <a:prstGeom prst="uturnArrow">
            <a:avLst>
              <a:gd name="adj1" fmla="val 37244"/>
              <a:gd name="adj2" fmla="val 18622"/>
              <a:gd name="adj3" fmla="val 20252"/>
              <a:gd name="adj4" fmla="val 52602"/>
              <a:gd name="adj5" fmla="val 96832"/>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sp>
        <p:nvSpPr>
          <p:cNvPr id="329" name="Google Shape;329;p30" title="Duration Text"/>
          <p:cNvSpPr txBox="1"/>
          <p:nvPr/>
        </p:nvSpPr>
        <p:spPr>
          <a:xfrm>
            <a:off x="1780939" y="3103632"/>
            <a:ext cx="954300" cy="115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a:solidFill>
                  <a:srgbClr val="3F3F3F"/>
                </a:solidFill>
                <a:latin typeface="Trebuchet MS"/>
                <a:ea typeface="Trebuchet MS"/>
                <a:cs typeface="Trebuchet MS"/>
                <a:sym typeface="Trebuchet MS"/>
              </a:rPr>
              <a:t>2</a:t>
            </a:r>
            <a:r>
              <a:rPr lang="en" sz="800" b="0" i="0" u="none" strike="noStrike" cap="none">
                <a:solidFill>
                  <a:srgbClr val="3F3F3F"/>
                </a:solidFill>
                <a:latin typeface="Trebuchet MS"/>
                <a:ea typeface="Trebuchet MS"/>
                <a:cs typeface="Trebuchet MS"/>
                <a:sym typeface="Trebuchet MS"/>
              </a:rPr>
              <a:t> Weeks</a:t>
            </a:r>
            <a:endParaRPr sz="1100"/>
          </a:p>
        </p:txBody>
      </p:sp>
      <p:cxnSp>
        <p:nvCxnSpPr>
          <p:cNvPr id="330" name="Google Shape;330;p30" title="Connecter Line"/>
          <p:cNvCxnSpPr/>
          <p:nvPr/>
        </p:nvCxnSpPr>
        <p:spPr>
          <a:xfrm>
            <a:off x="2258089" y="3316838"/>
            <a:ext cx="0" cy="271500"/>
          </a:xfrm>
          <a:prstGeom prst="straightConnector1">
            <a:avLst/>
          </a:prstGeom>
          <a:noFill/>
          <a:ln w="9525" cap="flat" cmpd="sng">
            <a:solidFill>
              <a:schemeClr val="accent1"/>
            </a:solidFill>
            <a:prstDash val="solid"/>
            <a:miter lim="800000"/>
            <a:headEnd type="oval" w="med" len="med"/>
            <a:tailEnd type="oval" w="med" len="med"/>
          </a:ln>
        </p:spPr>
      </p:cxnSp>
      <p:grpSp>
        <p:nvGrpSpPr>
          <p:cNvPr id="331" name="Google Shape;331;p30" title="Item Text"/>
          <p:cNvGrpSpPr/>
          <p:nvPr/>
        </p:nvGrpSpPr>
        <p:grpSpPr>
          <a:xfrm>
            <a:off x="1682780" y="3644926"/>
            <a:ext cx="1169957" cy="564789"/>
            <a:chOff x="2128112" y="4930774"/>
            <a:chExt cx="1767840" cy="797161"/>
          </a:xfrm>
        </p:grpSpPr>
        <p:sp>
          <p:nvSpPr>
            <p:cNvPr id="332" name="Google Shape;332;p30"/>
            <p:cNvSpPr txBox="1"/>
            <p:nvPr/>
          </p:nvSpPr>
          <p:spPr>
            <a:xfrm>
              <a:off x="2128112" y="4930774"/>
              <a:ext cx="1767840"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b="0" i="0" u="none" strike="noStrike" cap="none">
                  <a:solidFill>
                    <a:schemeClr val="dk1"/>
                  </a:solidFill>
                  <a:latin typeface="Trebuchet MS"/>
                  <a:ea typeface="Trebuchet MS"/>
                  <a:cs typeface="Trebuchet MS"/>
                  <a:sym typeface="Trebuchet MS"/>
                </a:rPr>
                <a:t>Market Research</a:t>
              </a:r>
              <a:endParaRPr sz="1100"/>
            </a:p>
          </p:txBody>
        </p:sp>
        <p:sp>
          <p:nvSpPr>
            <p:cNvPr id="333" name="Google Shape;333;p30"/>
            <p:cNvSpPr txBox="1"/>
            <p:nvPr/>
          </p:nvSpPr>
          <p:spPr>
            <a:xfrm>
              <a:off x="2128112" y="5239230"/>
              <a:ext cx="1767840" cy="488705"/>
            </a:xfrm>
            <a:prstGeom prst="rect">
              <a:avLst/>
            </a:prstGeom>
            <a:noFill/>
            <a:ln>
              <a:noFill/>
            </a:ln>
          </p:spPr>
          <p:txBody>
            <a:bodyPr spcFirstLastPara="1" wrap="square" lIns="0" tIns="0" rIns="0" bIns="0" anchor="t" anchorCtr="0">
              <a:noAutofit/>
            </a:bodyPr>
            <a:lstStyle/>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AI Tool Research</a:t>
              </a:r>
              <a:endParaRPr sz="1100"/>
            </a:p>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Benchmarking</a:t>
              </a:r>
              <a:endParaRPr sz="1100"/>
            </a:p>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Categorize Tools</a:t>
              </a:r>
              <a:endParaRPr sz="1100"/>
            </a:p>
          </p:txBody>
        </p:sp>
      </p:grpSp>
      <p:sp>
        <p:nvSpPr>
          <p:cNvPr id="334" name="Google Shape;334;p30" title="Timeline Arrow"/>
          <p:cNvSpPr/>
          <p:nvPr/>
        </p:nvSpPr>
        <p:spPr>
          <a:xfrm>
            <a:off x="2649845" y="1645446"/>
            <a:ext cx="669900" cy="926400"/>
          </a:xfrm>
          <a:prstGeom prst="uturnArrow">
            <a:avLst>
              <a:gd name="adj1" fmla="val 27292"/>
              <a:gd name="adj2" fmla="val 13691"/>
              <a:gd name="adj3" fmla="val 20519"/>
              <a:gd name="adj4" fmla="val 52602"/>
              <a:gd name="adj5" fmla="val 96832"/>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grpSp>
        <p:nvGrpSpPr>
          <p:cNvPr id="335" name="Google Shape;335;p30" title="Milestone Graphic"/>
          <p:cNvGrpSpPr/>
          <p:nvPr/>
        </p:nvGrpSpPr>
        <p:grpSpPr>
          <a:xfrm>
            <a:off x="2823529" y="1576164"/>
            <a:ext cx="348613" cy="348613"/>
            <a:chOff x="3764706" y="2101552"/>
            <a:chExt cx="464817" cy="464817"/>
          </a:xfrm>
        </p:grpSpPr>
        <p:sp>
          <p:nvSpPr>
            <p:cNvPr id="336" name="Google Shape;336;p30" title="Circle Background"/>
            <p:cNvSpPr/>
            <p:nvPr/>
          </p:nvSpPr>
          <p:spPr>
            <a:xfrm>
              <a:off x="3764706" y="2101552"/>
              <a:ext cx="464817" cy="464817"/>
            </a:xfrm>
            <a:prstGeom prst="ellipse">
              <a:avLst/>
            </a:prstGeom>
            <a:solidFill>
              <a:schemeClr val="dk1">
                <a:alpha val="6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pic>
          <p:nvPicPr>
            <p:cNvPr id="337" name="Google Shape;337;p30" title="Milestone Icon"/>
            <p:cNvPicPr preferRelativeResize="0"/>
            <p:nvPr/>
          </p:nvPicPr>
          <p:blipFill rotWithShape="1">
            <a:blip r:embed="rId3">
              <a:alphaModFix/>
            </a:blip>
            <a:srcRect/>
            <a:stretch/>
          </p:blipFill>
          <p:spPr>
            <a:xfrm>
              <a:off x="3918732" y="2154698"/>
              <a:ext cx="235505" cy="315487"/>
            </a:xfrm>
            <a:prstGeom prst="rect">
              <a:avLst/>
            </a:prstGeom>
            <a:noFill/>
            <a:ln>
              <a:noFill/>
            </a:ln>
          </p:spPr>
        </p:pic>
      </p:grpSp>
      <p:grpSp>
        <p:nvGrpSpPr>
          <p:cNvPr id="338" name="Google Shape;338;p30" title="Item Text"/>
          <p:cNvGrpSpPr/>
          <p:nvPr/>
        </p:nvGrpSpPr>
        <p:grpSpPr>
          <a:xfrm>
            <a:off x="2453138" y="1159960"/>
            <a:ext cx="1130003" cy="378567"/>
            <a:chOff x="3095088" y="1270541"/>
            <a:chExt cx="1767840" cy="462344"/>
          </a:xfrm>
        </p:grpSpPr>
        <p:sp>
          <p:nvSpPr>
            <p:cNvPr id="339" name="Google Shape;339;p30"/>
            <p:cNvSpPr txBox="1"/>
            <p:nvPr/>
          </p:nvSpPr>
          <p:spPr>
            <a:xfrm>
              <a:off x="3095088" y="1270541"/>
              <a:ext cx="1767840"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400" b="0" i="0" u="none" strike="noStrike" cap="none">
                  <a:solidFill>
                    <a:schemeClr val="dk1"/>
                  </a:solidFill>
                  <a:latin typeface="Trebuchet MS"/>
                  <a:ea typeface="Trebuchet MS"/>
                  <a:cs typeface="Trebuchet MS"/>
                  <a:sym typeface="Trebuchet MS"/>
                </a:rPr>
                <a:t>M2</a:t>
              </a:r>
              <a:endParaRPr sz="1100"/>
            </a:p>
          </p:txBody>
        </p:sp>
        <p:sp>
          <p:nvSpPr>
            <p:cNvPr id="340" name="Google Shape;340;p30"/>
            <p:cNvSpPr txBox="1"/>
            <p:nvPr/>
          </p:nvSpPr>
          <p:spPr>
            <a:xfrm>
              <a:off x="3095088" y="1578997"/>
              <a:ext cx="1767840" cy="15388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0" i="0" u="none" strike="noStrike" cap="none">
                  <a:solidFill>
                    <a:srgbClr val="3F3F3F"/>
                  </a:solidFill>
                  <a:latin typeface="Trebuchet MS"/>
                  <a:ea typeface="Trebuchet MS"/>
                  <a:cs typeface="Trebuchet MS"/>
                  <a:sym typeface="Trebuchet MS"/>
                </a:rPr>
                <a:t>List of Tools Finalised</a:t>
              </a:r>
              <a:endParaRPr sz="1100"/>
            </a:p>
          </p:txBody>
        </p:sp>
      </p:grpSp>
      <p:sp>
        <p:nvSpPr>
          <p:cNvPr id="341" name="Google Shape;341;p30" title="Timeline Arrow"/>
          <p:cNvSpPr/>
          <p:nvPr/>
        </p:nvSpPr>
        <p:spPr>
          <a:xfrm rot="10800000" flipH="1">
            <a:off x="3138030" y="2571657"/>
            <a:ext cx="1097400" cy="699000"/>
          </a:xfrm>
          <a:prstGeom prst="uturnArrow">
            <a:avLst>
              <a:gd name="adj1" fmla="val 27292"/>
              <a:gd name="adj2" fmla="val 13691"/>
              <a:gd name="adj3" fmla="val 20519"/>
              <a:gd name="adj4" fmla="val 52602"/>
              <a:gd name="adj5" fmla="val 96832"/>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grpSp>
        <p:nvGrpSpPr>
          <p:cNvPr id="342" name="Google Shape;342;p30" title="Item Text"/>
          <p:cNvGrpSpPr/>
          <p:nvPr/>
        </p:nvGrpSpPr>
        <p:grpSpPr>
          <a:xfrm>
            <a:off x="3706885" y="1539546"/>
            <a:ext cx="1325880" cy="346758"/>
            <a:chOff x="3764706" y="4930774"/>
            <a:chExt cx="1767840" cy="462344"/>
          </a:xfrm>
        </p:grpSpPr>
        <p:sp>
          <p:nvSpPr>
            <p:cNvPr id="343" name="Google Shape;343;p30"/>
            <p:cNvSpPr txBox="1"/>
            <p:nvPr/>
          </p:nvSpPr>
          <p:spPr>
            <a:xfrm>
              <a:off x="3764706" y="4930774"/>
              <a:ext cx="1767840" cy="276999"/>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400" b="0" i="0" u="none" strike="noStrike" cap="none">
                  <a:solidFill>
                    <a:schemeClr val="dk1"/>
                  </a:solidFill>
                  <a:latin typeface="Trebuchet MS"/>
                  <a:ea typeface="Trebuchet MS"/>
                  <a:cs typeface="Trebuchet MS"/>
                  <a:sym typeface="Trebuchet MS"/>
                </a:rPr>
                <a:t>M3</a:t>
              </a:r>
              <a:endParaRPr sz="1100"/>
            </a:p>
          </p:txBody>
        </p:sp>
        <p:sp>
          <p:nvSpPr>
            <p:cNvPr id="344" name="Google Shape;344;p30"/>
            <p:cNvSpPr txBox="1"/>
            <p:nvPr/>
          </p:nvSpPr>
          <p:spPr>
            <a:xfrm>
              <a:off x="3764706" y="5239230"/>
              <a:ext cx="1767840" cy="15388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0" i="0" u="none" strike="noStrike" cap="none">
                  <a:solidFill>
                    <a:srgbClr val="3F3F3F"/>
                  </a:solidFill>
                  <a:latin typeface="Trebuchet MS"/>
                  <a:ea typeface="Trebuchet MS"/>
                  <a:cs typeface="Trebuchet MS"/>
                  <a:sym typeface="Trebuchet MS"/>
                </a:rPr>
                <a:t>Tools Selection Complete</a:t>
              </a:r>
              <a:endParaRPr sz="1100"/>
            </a:p>
          </p:txBody>
        </p:sp>
      </p:grpSp>
      <p:sp>
        <p:nvSpPr>
          <p:cNvPr id="345" name="Google Shape;345;p30" title="Timeline Arrow"/>
          <p:cNvSpPr/>
          <p:nvPr/>
        </p:nvSpPr>
        <p:spPr>
          <a:xfrm>
            <a:off x="4920429" y="2083525"/>
            <a:ext cx="826200" cy="488100"/>
          </a:xfrm>
          <a:prstGeom prst="uturnArrow">
            <a:avLst>
              <a:gd name="adj1" fmla="val 37244"/>
              <a:gd name="adj2" fmla="val 18622"/>
              <a:gd name="adj3" fmla="val 20252"/>
              <a:gd name="adj4" fmla="val 52602"/>
              <a:gd name="adj5" fmla="val 96832"/>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sp>
        <p:nvSpPr>
          <p:cNvPr id="346" name="Google Shape;346;p30" title="Duration Text"/>
          <p:cNvSpPr txBox="1"/>
          <p:nvPr/>
        </p:nvSpPr>
        <p:spPr>
          <a:xfrm>
            <a:off x="4786658" y="1926700"/>
            <a:ext cx="954300" cy="115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0" i="0" u="none" strike="noStrike" cap="none">
                <a:solidFill>
                  <a:srgbClr val="3F3F3F"/>
                </a:solidFill>
                <a:latin typeface="Trebuchet MS"/>
                <a:ea typeface="Trebuchet MS"/>
                <a:cs typeface="Trebuchet MS"/>
                <a:sym typeface="Trebuchet MS"/>
              </a:rPr>
              <a:t>2 Weeks</a:t>
            </a:r>
            <a:endParaRPr sz="1100"/>
          </a:p>
        </p:txBody>
      </p:sp>
      <p:cxnSp>
        <p:nvCxnSpPr>
          <p:cNvPr id="347" name="Google Shape;347;p30" title="Connecter Line"/>
          <p:cNvCxnSpPr/>
          <p:nvPr/>
        </p:nvCxnSpPr>
        <p:spPr>
          <a:xfrm>
            <a:off x="5263603" y="1593191"/>
            <a:ext cx="0" cy="271500"/>
          </a:xfrm>
          <a:prstGeom prst="straightConnector1">
            <a:avLst/>
          </a:prstGeom>
          <a:noFill/>
          <a:ln w="9525" cap="flat" cmpd="sng">
            <a:solidFill>
              <a:schemeClr val="accent1"/>
            </a:solidFill>
            <a:prstDash val="solid"/>
            <a:miter lim="800000"/>
            <a:headEnd type="oval" w="med" len="med"/>
            <a:tailEnd type="oval" w="med" len="med"/>
          </a:ln>
        </p:spPr>
      </p:cxnSp>
      <p:grpSp>
        <p:nvGrpSpPr>
          <p:cNvPr id="348" name="Google Shape;348;p30" title="Item Text"/>
          <p:cNvGrpSpPr/>
          <p:nvPr/>
        </p:nvGrpSpPr>
        <p:grpSpPr>
          <a:xfrm>
            <a:off x="4677067" y="800506"/>
            <a:ext cx="1617684" cy="577619"/>
            <a:chOff x="5464565" y="1067341"/>
            <a:chExt cx="2156911" cy="770159"/>
          </a:xfrm>
        </p:grpSpPr>
        <p:sp>
          <p:nvSpPr>
            <p:cNvPr id="349" name="Google Shape;349;p30"/>
            <p:cNvSpPr txBox="1"/>
            <p:nvPr/>
          </p:nvSpPr>
          <p:spPr>
            <a:xfrm>
              <a:off x="5464565" y="1067341"/>
              <a:ext cx="1767900" cy="215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b="0" i="0" u="none" strike="noStrike" cap="none">
                  <a:solidFill>
                    <a:schemeClr val="dk1"/>
                  </a:solidFill>
                  <a:latin typeface="Trebuchet MS"/>
                  <a:ea typeface="Trebuchet MS"/>
                  <a:cs typeface="Trebuchet MS"/>
                  <a:sym typeface="Trebuchet MS"/>
                </a:rPr>
                <a:t>Customization Needs</a:t>
              </a:r>
              <a:endParaRPr sz="1100"/>
            </a:p>
          </p:txBody>
        </p:sp>
        <p:sp>
          <p:nvSpPr>
            <p:cNvPr id="350" name="Google Shape;350;p30"/>
            <p:cNvSpPr txBox="1"/>
            <p:nvPr/>
          </p:nvSpPr>
          <p:spPr>
            <a:xfrm>
              <a:off x="5566176" y="1375800"/>
              <a:ext cx="2055300" cy="461700"/>
            </a:xfrm>
            <a:prstGeom prst="rect">
              <a:avLst/>
            </a:prstGeom>
            <a:noFill/>
            <a:ln>
              <a:noFill/>
            </a:ln>
          </p:spPr>
          <p:txBody>
            <a:bodyPr spcFirstLastPara="1" wrap="square" lIns="0" tIns="0" rIns="0" bIns="0" anchor="t" anchorCtr="0">
              <a:noAutofit/>
            </a:bodyPr>
            <a:lstStyle/>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Need for Customization</a:t>
              </a:r>
              <a:endParaRPr sz="1100"/>
            </a:p>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User Testing</a:t>
              </a:r>
              <a:endParaRPr sz="1100"/>
            </a:p>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Final Tool Recommendation </a:t>
              </a:r>
              <a:endParaRPr sz="1100"/>
            </a:p>
          </p:txBody>
        </p:sp>
      </p:grpSp>
      <p:sp>
        <p:nvSpPr>
          <p:cNvPr id="351" name="Google Shape;351;p30" title="Timeline Arrow"/>
          <p:cNvSpPr/>
          <p:nvPr/>
        </p:nvSpPr>
        <p:spPr>
          <a:xfrm rot="10800000" flipH="1">
            <a:off x="5565398" y="2571874"/>
            <a:ext cx="669900" cy="488100"/>
          </a:xfrm>
          <a:prstGeom prst="uturnArrow">
            <a:avLst>
              <a:gd name="adj1" fmla="val 37244"/>
              <a:gd name="adj2" fmla="val 18622"/>
              <a:gd name="adj3" fmla="val 20252"/>
              <a:gd name="adj4" fmla="val 52602"/>
              <a:gd name="adj5" fmla="val 96832"/>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grpSp>
        <p:nvGrpSpPr>
          <p:cNvPr id="352" name="Google Shape;352;p30" title="Short Milestone"/>
          <p:cNvGrpSpPr/>
          <p:nvPr/>
        </p:nvGrpSpPr>
        <p:grpSpPr>
          <a:xfrm>
            <a:off x="5726081" y="2785208"/>
            <a:ext cx="348613" cy="348613"/>
            <a:chOff x="7634775" y="3713610"/>
            <a:chExt cx="464817" cy="464817"/>
          </a:xfrm>
        </p:grpSpPr>
        <p:sp>
          <p:nvSpPr>
            <p:cNvPr id="353" name="Google Shape;353;p30" title="Circle Background"/>
            <p:cNvSpPr/>
            <p:nvPr/>
          </p:nvSpPr>
          <p:spPr>
            <a:xfrm>
              <a:off x="7634775" y="3713610"/>
              <a:ext cx="464817" cy="464817"/>
            </a:xfrm>
            <a:prstGeom prst="ellipse">
              <a:avLst/>
            </a:prstGeom>
            <a:solidFill>
              <a:schemeClr val="dk1">
                <a:alpha val="6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354" name="Google Shape;354;p30"/>
            <p:cNvSpPr txBox="1"/>
            <p:nvPr/>
          </p:nvSpPr>
          <p:spPr>
            <a:xfrm>
              <a:off x="7667326" y="3869424"/>
              <a:ext cx="399715" cy="15388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0" i="0" u="none" strike="noStrike" cap="none">
                  <a:solidFill>
                    <a:schemeClr val="lt1"/>
                  </a:solidFill>
                  <a:latin typeface="Trebuchet MS"/>
                  <a:ea typeface="Trebuchet MS"/>
                  <a:cs typeface="Trebuchet MS"/>
                  <a:sym typeface="Trebuchet MS"/>
                </a:rPr>
                <a:t>01</a:t>
              </a:r>
              <a:endParaRPr sz="1100"/>
            </a:p>
          </p:txBody>
        </p:sp>
      </p:grpSp>
      <p:sp>
        <p:nvSpPr>
          <p:cNvPr id="355" name="Google Shape;355;p30" title="Timeline Arrow"/>
          <p:cNvSpPr/>
          <p:nvPr/>
        </p:nvSpPr>
        <p:spPr>
          <a:xfrm>
            <a:off x="6050505" y="2083525"/>
            <a:ext cx="670500" cy="488100"/>
          </a:xfrm>
          <a:prstGeom prst="uturnArrow">
            <a:avLst>
              <a:gd name="adj1" fmla="val 37244"/>
              <a:gd name="adj2" fmla="val 18622"/>
              <a:gd name="adj3" fmla="val 20252"/>
              <a:gd name="adj4" fmla="val 52602"/>
              <a:gd name="adj5" fmla="val 96832"/>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grpSp>
        <p:nvGrpSpPr>
          <p:cNvPr id="356" name="Google Shape;356;p30" title="Short Milestone"/>
          <p:cNvGrpSpPr/>
          <p:nvPr/>
        </p:nvGrpSpPr>
        <p:grpSpPr>
          <a:xfrm>
            <a:off x="6211406" y="1997419"/>
            <a:ext cx="348613" cy="348613"/>
            <a:chOff x="8281874" y="2663225"/>
            <a:chExt cx="464817" cy="464817"/>
          </a:xfrm>
        </p:grpSpPr>
        <p:sp>
          <p:nvSpPr>
            <p:cNvPr id="357" name="Google Shape;357;p30" title="Circle Background"/>
            <p:cNvSpPr/>
            <p:nvPr/>
          </p:nvSpPr>
          <p:spPr>
            <a:xfrm>
              <a:off x="8281874" y="2663225"/>
              <a:ext cx="464817" cy="464817"/>
            </a:xfrm>
            <a:prstGeom prst="ellipse">
              <a:avLst/>
            </a:prstGeom>
            <a:solidFill>
              <a:schemeClr val="dk1">
                <a:alpha val="6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358" name="Google Shape;358;p30"/>
            <p:cNvSpPr txBox="1"/>
            <p:nvPr/>
          </p:nvSpPr>
          <p:spPr>
            <a:xfrm>
              <a:off x="8314425" y="2818690"/>
              <a:ext cx="399715" cy="15388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0" i="0" u="none" strike="noStrike" cap="none">
                  <a:solidFill>
                    <a:schemeClr val="lt1"/>
                  </a:solidFill>
                  <a:latin typeface="Trebuchet MS"/>
                  <a:ea typeface="Trebuchet MS"/>
                  <a:cs typeface="Trebuchet MS"/>
                  <a:sym typeface="Trebuchet MS"/>
                </a:rPr>
                <a:t>02</a:t>
              </a:r>
              <a:endParaRPr sz="1100"/>
            </a:p>
          </p:txBody>
        </p:sp>
      </p:grpSp>
      <p:sp>
        <p:nvSpPr>
          <p:cNvPr id="359" name="Google Shape;359;p30" title="Timeline Arrow"/>
          <p:cNvSpPr/>
          <p:nvPr/>
        </p:nvSpPr>
        <p:spPr>
          <a:xfrm rot="10800000" flipH="1">
            <a:off x="6536483" y="2571874"/>
            <a:ext cx="669900" cy="488100"/>
          </a:xfrm>
          <a:prstGeom prst="uturnArrow">
            <a:avLst>
              <a:gd name="adj1" fmla="val 37244"/>
              <a:gd name="adj2" fmla="val 18622"/>
              <a:gd name="adj3" fmla="val 20252"/>
              <a:gd name="adj4" fmla="val 52602"/>
              <a:gd name="adj5" fmla="val 96832"/>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grpSp>
        <p:nvGrpSpPr>
          <p:cNvPr id="360" name="Google Shape;360;p30" title="Short Milestone"/>
          <p:cNvGrpSpPr/>
          <p:nvPr/>
        </p:nvGrpSpPr>
        <p:grpSpPr>
          <a:xfrm>
            <a:off x="6697165" y="2785208"/>
            <a:ext cx="348613" cy="348613"/>
            <a:chOff x="8929554" y="3713610"/>
            <a:chExt cx="464817" cy="464817"/>
          </a:xfrm>
        </p:grpSpPr>
        <p:sp>
          <p:nvSpPr>
            <p:cNvPr id="361" name="Google Shape;361;p30" title="Circle Background"/>
            <p:cNvSpPr/>
            <p:nvPr/>
          </p:nvSpPr>
          <p:spPr>
            <a:xfrm>
              <a:off x="8929554" y="3713610"/>
              <a:ext cx="464817" cy="464817"/>
            </a:xfrm>
            <a:prstGeom prst="ellipse">
              <a:avLst/>
            </a:prstGeom>
            <a:solidFill>
              <a:schemeClr val="dk1">
                <a:alpha val="6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Trebuchet MS"/>
                <a:ea typeface="Trebuchet MS"/>
                <a:cs typeface="Trebuchet MS"/>
                <a:sym typeface="Trebuchet MS"/>
              </a:endParaRPr>
            </a:p>
          </p:txBody>
        </p:sp>
        <p:sp>
          <p:nvSpPr>
            <p:cNvPr id="362" name="Google Shape;362;p30"/>
            <p:cNvSpPr txBox="1"/>
            <p:nvPr/>
          </p:nvSpPr>
          <p:spPr>
            <a:xfrm>
              <a:off x="8962105" y="3869424"/>
              <a:ext cx="399715" cy="15388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0" i="0" u="none" strike="noStrike" cap="none">
                  <a:solidFill>
                    <a:schemeClr val="lt1"/>
                  </a:solidFill>
                  <a:latin typeface="Trebuchet MS"/>
                  <a:ea typeface="Trebuchet MS"/>
                  <a:cs typeface="Trebuchet MS"/>
                  <a:sym typeface="Trebuchet MS"/>
                </a:rPr>
                <a:t>03</a:t>
              </a:r>
              <a:endParaRPr sz="1100"/>
            </a:p>
          </p:txBody>
        </p:sp>
      </p:grpSp>
      <p:sp>
        <p:nvSpPr>
          <p:cNvPr id="363" name="Google Shape;363;p30" title="Group Bracket"/>
          <p:cNvSpPr/>
          <p:nvPr/>
        </p:nvSpPr>
        <p:spPr>
          <a:xfrm rot="5400000">
            <a:off x="6214510" y="2491916"/>
            <a:ext cx="342900" cy="1641000"/>
          </a:xfrm>
          <a:prstGeom prst="rightBrace">
            <a:avLst>
              <a:gd name="adj1" fmla="val 44270"/>
              <a:gd name="adj2" fmla="val 50000"/>
            </a:avLst>
          </a:prstGeom>
          <a:noFill/>
          <a:ln w="9525" cap="flat" cmpd="sng">
            <a:solidFill>
              <a:srgbClr val="BFBFB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grpSp>
        <p:nvGrpSpPr>
          <p:cNvPr id="364" name="Google Shape;364;p30" title="Item Text"/>
          <p:cNvGrpSpPr/>
          <p:nvPr/>
        </p:nvGrpSpPr>
        <p:grpSpPr>
          <a:xfrm>
            <a:off x="5723816" y="3663046"/>
            <a:ext cx="1325880" cy="346758"/>
            <a:chOff x="7602524" y="4930774"/>
            <a:chExt cx="1767840" cy="462344"/>
          </a:xfrm>
        </p:grpSpPr>
        <p:sp>
          <p:nvSpPr>
            <p:cNvPr id="365" name="Google Shape;365;p30"/>
            <p:cNvSpPr txBox="1"/>
            <p:nvPr/>
          </p:nvSpPr>
          <p:spPr>
            <a:xfrm>
              <a:off x="7602524" y="4930774"/>
              <a:ext cx="1767840"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b="0" i="0" u="none" strike="noStrike" cap="none">
                  <a:solidFill>
                    <a:schemeClr val="dk1"/>
                  </a:solidFill>
                  <a:latin typeface="Trebuchet MS"/>
                  <a:ea typeface="Trebuchet MS"/>
                  <a:cs typeface="Trebuchet MS"/>
                  <a:sym typeface="Trebuchet MS"/>
                </a:rPr>
                <a:t>Integration Testing</a:t>
              </a:r>
              <a:endParaRPr sz="1100"/>
            </a:p>
          </p:txBody>
        </p:sp>
        <p:sp>
          <p:nvSpPr>
            <p:cNvPr id="366" name="Google Shape;366;p30"/>
            <p:cNvSpPr txBox="1"/>
            <p:nvPr/>
          </p:nvSpPr>
          <p:spPr>
            <a:xfrm>
              <a:off x="7602524" y="5239230"/>
              <a:ext cx="1767840" cy="15388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0" i="0" u="none" strike="noStrike" cap="none">
                  <a:solidFill>
                    <a:srgbClr val="3F3F3F"/>
                  </a:solidFill>
                  <a:latin typeface="Trebuchet MS"/>
                  <a:ea typeface="Trebuchet MS"/>
                  <a:cs typeface="Trebuchet MS"/>
                  <a:sym typeface="Trebuchet MS"/>
                </a:rPr>
                <a:t>Iteration 1, 2,3</a:t>
              </a:r>
              <a:endParaRPr sz="1100"/>
            </a:p>
          </p:txBody>
        </p:sp>
      </p:grpSp>
      <p:sp>
        <p:nvSpPr>
          <p:cNvPr id="367" name="Google Shape;367;p30" title="Timeline Arrow"/>
          <p:cNvSpPr/>
          <p:nvPr/>
        </p:nvSpPr>
        <p:spPr>
          <a:xfrm>
            <a:off x="7027773" y="2083525"/>
            <a:ext cx="1541400" cy="488100"/>
          </a:xfrm>
          <a:prstGeom prst="uturnArrow">
            <a:avLst>
              <a:gd name="adj1" fmla="val 37244"/>
              <a:gd name="adj2" fmla="val 18622"/>
              <a:gd name="adj3" fmla="val 20252"/>
              <a:gd name="adj4" fmla="val 52602"/>
              <a:gd name="adj5" fmla="val 96832"/>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dk1"/>
              </a:solidFill>
              <a:latin typeface="Trebuchet MS"/>
              <a:ea typeface="Trebuchet MS"/>
              <a:cs typeface="Trebuchet MS"/>
              <a:sym typeface="Trebuchet MS"/>
            </a:endParaRPr>
          </a:p>
        </p:txBody>
      </p:sp>
      <p:sp>
        <p:nvSpPr>
          <p:cNvPr id="368" name="Google Shape;368;p30" title="Duration Text"/>
          <p:cNvSpPr txBox="1"/>
          <p:nvPr/>
        </p:nvSpPr>
        <p:spPr>
          <a:xfrm>
            <a:off x="7326128" y="1926700"/>
            <a:ext cx="954300" cy="115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0" i="0" u="none" strike="noStrike" cap="none">
                <a:solidFill>
                  <a:srgbClr val="3F3F3F"/>
                </a:solidFill>
                <a:latin typeface="Trebuchet MS"/>
                <a:ea typeface="Trebuchet MS"/>
                <a:cs typeface="Trebuchet MS"/>
                <a:sym typeface="Trebuchet MS"/>
              </a:rPr>
              <a:t>1 Weeks</a:t>
            </a:r>
            <a:endParaRPr sz="1100"/>
          </a:p>
        </p:txBody>
      </p:sp>
      <p:cxnSp>
        <p:nvCxnSpPr>
          <p:cNvPr id="369" name="Google Shape;369;p30" title="Connecter Line"/>
          <p:cNvCxnSpPr/>
          <p:nvPr/>
        </p:nvCxnSpPr>
        <p:spPr>
          <a:xfrm>
            <a:off x="7798542" y="1593191"/>
            <a:ext cx="0" cy="271500"/>
          </a:xfrm>
          <a:prstGeom prst="straightConnector1">
            <a:avLst/>
          </a:prstGeom>
          <a:noFill/>
          <a:ln w="9525" cap="flat" cmpd="sng">
            <a:solidFill>
              <a:schemeClr val="accent1"/>
            </a:solidFill>
            <a:prstDash val="solid"/>
            <a:miter lim="800000"/>
            <a:headEnd type="oval" w="med" len="med"/>
            <a:tailEnd type="oval" w="med" len="med"/>
          </a:ln>
        </p:spPr>
      </p:cxnSp>
      <p:grpSp>
        <p:nvGrpSpPr>
          <p:cNvPr id="370" name="Google Shape;370;p30" title="Item Text"/>
          <p:cNvGrpSpPr/>
          <p:nvPr/>
        </p:nvGrpSpPr>
        <p:grpSpPr>
          <a:xfrm>
            <a:off x="7309431" y="905336"/>
            <a:ext cx="1349083" cy="516170"/>
            <a:chOff x="9605154" y="1156844"/>
            <a:chExt cx="2154052" cy="770173"/>
          </a:xfrm>
        </p:grpSpPr>
        <p:sp>
          <p:nvSpPr>
            <p:cNvPr id="371" name="Google Shape;371;p30"/>
            <p:cNvSpPr txBox="1"/>
            <p:nvPr/>
          </p:nvSpPr>
          <p:spPr>
            <a:xfrm>
              <a:off x="9605154" y="1156844"/>
              <a:ext cx="2076600" cy="2154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b="0" i="0" u="none" strike="noStrike" cap="none">
                  <a:solidFill>
                    <a:schemeClr val="dk1"/>
                  </a:solidFill>
                  <a:latin typeface="Trebuchet MS"/>
                  <a:ea typeface="Trebuchet MS"/>
                  <a:cs typeface="Trebuchet MS"/>
                  <a:sym typeface="Trebuchet MS"/>
                </a:rPr>
                <a:t>Sprint Consolidation</a:t>
              </a:r>
              <a:endParaRPr sz="1100"/>
            </a:p>
          </p:txBody>
        </p:sp>
        <p:sp>
          <p:nvSpPr>
            <p:cNvPr id="372" name="Google Shape;372;p30"/>
            <p:cNvSpPr txBox="1"/>
            <p:nvPr/>
          </p:nvSpPr>
          <p:spPr>
            <a:xfrm>
              <a:off x="9642106" y="1465317"/>
              <a:ext cx="2117100" cy="461700"/>
            </a:xfrm>
            <a:prstGeom prst="rect">
              <a:avLst/>
            </a:prstGeom>
            <a:noFill/>
            <a:ln>
              <a:noFill/>
            </a:ln>
          </p:spPr>
          <p:txBody>
            <a:bodyPr spcFirstLastPara="1" wrap="square" lIns="0" tIns="0" rIns="0" bIns="0" anchor="t" anchorCtr="0">
              <a:noAutofit/>
            </a:bodyPr>
            <a:lstStyle/>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Proposal Documentation</a:t>
              </a:r>
              <a:endParaRPr sz="1100"/>
            </a:p>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Highlight Change</a:t>
              </a:r>
              <a:endParaRPr sz="800" b="0" i="0" u="none" strike="noStrike" cap="none">
                <a:solidFill>
                  <a:srgbClr val="3F3F3F"/>
                </a:solidFill>
                <a:latin typeface="Trebuchet MS"/>
                <a:ea typeface="Trebuchet MS"/>
                <a:cs typeface="Trebuchet MS"/>
                <a:sym typeface="Trebuchet MS"/>
              </a:endParaRPr>
            </a:p>
            <a:p>
              <a:pPr marL="127000" marR="0" lvl="0" indent="-127000" algn="l" rtl="0">
                <a:spcBef>
                  <a:spcPts val="0"/>
                </a:spcBef>
                <a:spcAft>
                  <a:spcPts val="0"/>
                </a:spcAft>
                <a:buClr>
                  <a:srgbClr val="3F3F3F"/>
                </a:buClr>
                <a:buSzPts val="800"/>
                <a:buFont typeface="Arial"/>
                <a:buChar char="•"/>
              </a:pPr>
              <a:r>
                <a:rPr lang="en" sz="800" b="0" i="0" u="none" strike="noStrike" cap="none">
                  <a:solidFill>
                    <a:srgbClr val="3F3F3F"/>
                  </a:solidFill>
                  <a:latin typeface="Trebuchet MS"/>
                  <a:ea typeface="Trebuchet MS"/>
                  <a:cs typeface="Trebuchet MS"/>
                  <a:sym typeface="Trebuchet MS"/>
                </a:rPr>
                <a:t>Management Needs</a:t>
              </a:r>
              <a:endParaRPr sz="1100"/>
            </a:p>
          </p:txBody>
        </p:sp>
      </p:grpSp>
      <p:cxnSp>
        <p:nvCxnSpPr>
          <p:cNvPr id="373" name="Google Shape;373;p30" title="Connecter Line"/>
          <p:cNvCxnSpPr>
            <a:endCxn id="374" idx="0"/>
          </p:cNvCxnSpPr>
          <p:nvPr/>
        </p:nvCxnSpPr>
        <p:spPr>
          <a:xfrm>
            <a:off x="8476126" y="2648045"/>
            <a:ext cx="0" cy="415800"/>
          </a:xfrm>
          <a:prstGeom prst="straightConnector1">
            <a:avLst/>
          </a:prstGeom>
          <a:noFill/>
          <a:ln w="9525" cap="flat" cmpd="sng">
            <a:solidFill>
              <a:schemeClr val="accent1"/>
            </a:solidFill>
            <a:prstDash val="solid"/>
            <a:miter lim="800000"/>
            <a:headEnd type="oval" w="med" len="med"/>
            <a:tailEnd type="oval" w="med" len="med"/>
          </a:ln>
        </p:spPr>
      </p:cxnSp>
      <p:sp>
        <p:nvSpPr>
          <p:cNvPr id="374" name="Google Shape;374;p30" title="Launch Circle"/>
          <p:cNvSpPr/>
          <p:nvPr/>
        </p:nvSpPr>
        <p:spPr>
          <a:xfrm>
            <a:off x="8220976" y="3063845"/>
            <a:ext cx="510300" cy="510300"/>
          </a:xfrm>
          <a:prstGeom prst="ellipse">
            <a:avLst/>
          </a:prstGeom>
          <a:solidFill>
            <a:srgbClr val="FF99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a:solidFill>
                  <a:schemeClr val="lt1"/>
                </a:solidFill>
                <a:latin typeface="Average"/>
                <a:ea typeface="Average"/>
                <a:cs typeface="Average"/>
                <a:sym typeface="Average"/>
              </a:rPr>
              <a:t>S2</a:t>
            </a:r>
            <a:endParaRPr sz="1400" i="0" u="none" strike="noStrike" cap="none">
              <a:solidFill>
                <a:schemeClr val="lt1"/>
              </a:solidFill>
              <a:latin typeface="Average"/>
              <a:ea typeface="Average"/>
              <a:cs typeface="Average"/>
              <a:sym typeface="Average"/>
            </a:endParaRPr>
          </a:p>
        </p:txBody>
      </p:sp>
      <p:grpSp>
        <p:nvGrpSpPr>
          <p:cNvPr id="375" name="Google Shape;375;p30" title="Item Text"/>
          <p:cNvGrpSpPr/>
          <p:nvPr/>
        </p:nvGrpSpPr>
        <p:grpSpPr>
          <a:xfrm>
            <a:off x="7795403" y="3698080"/>
            <a:ext cx="1325880" cy="545887"/>
            <a:chOff x="10393870" y="4930774"/>
            <a:chExt cx="1767840" cy="727849"/>
          </a:xfrm>
        </p:grpSpPr>
        <p:sp>
          <p:nvSpPr>
            <p:cNvPr id="376" name="Google Shape;376;p30"/>
            <p:cNvSpPr txBox="1"/>
            <p:nvPr/>
          </p:nvSpPr>
          <p:spPr>
            <a:xfrm>
              <a:off x="10393870" y="4930774"/>
              <a:ext cx="1767840" cy="215444"/>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b="0" i="0" u="none" strike="noStrike" cap="none">
                  <a:solidFill>
                    <a:schemeClr val="dk1"/>
                  </a:solidFill>
                  <a:latin typeface="Trebuchet MS"/>
                  <a:ea typeface="Trebuchet MS"/>
                  <a:cs typeface="Trebuchet MS"/>
                  <a:sym typeface="Trebuchet MS"/>
                </a:rPr>
                <a:t>Sprint 2 Review</a:t>
              </a:r>
              <a:endParaRPr sz="1100"/>
            </a:p>
          </p:txBody>
        </p:sp>
        <p:sp>
          <p:nvSpPr>
            <p:cNvPr id="377" name="Google Shape;377;p30"/>
            <p:cNvSpPr txBox="1"/>
            <p:nvPr/>
          </p:nvSpPr>
          <p:spPr>
            <a:xfrm>
              <a:off x="10393870" y="5239230"/>
              <a:ext cx="1767840" cy="153888"/>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1" i="0" u="none" strike="noStrike" cap="none">
                  <a:solidFill>
                    <a:srgbClr val="3F3F3F"/>
                  </a:solidFill>
                  <a:latin typeface="Trebuchet MS"/>
                  <a:ea typeface="Trebuchet MS"/>
                  <a:cs typeface="Trebuchet MS"/>
                  <a:sym typeface="Trebuchet MS"/>
                </a:rPr>
                <a:t>Sprint 2 Retrospective</a:t>
              </a:r>
              <a:endParaRPr sz="1100"/>
            </a:p>
          </p:txBody>
        </p:sp>
        <p:sp>
          <p:nvSpPr>
            <p:cNvPr id="378" name="Google Shape;378;p30"/>
            <p:cNvSpPr txBox="1"/>
            <p:nvPr/>
          </p:nvSpPr>
          <p:spPr>
            <a:xfrm>
              <a:off x="10393871" y="5422886"/>
              <a:ext cx="1767839" cy="235737"/>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0" i="0" u="none" strike="noStrike" cap="none">
                  <a:solidFill>
                    <a:srgbClr val="3F3F3F"/>
                  </a:solidFill>
                  <a:latin typeface="Trebuchet MS"/>
                  <a:ea typeface="Trebuchet MS"/>
                  <a:cs typeface="Trebuchet MS"/>
                  <a:sym typeface="Trebuchet MS"/>
                </a:rPr>
                <a:t>29</a:t>
              </a:r>
              <a:r>
                <a:rPr lang="en" sz="800" b="0" i="0" u="none" strike="noStrike" cap="none" baseline="30000">
                  <a:solidFill>
                    <a:srgbClr val="3F3F3F"/>
                  </a:solidFill>
                  <a:latin typeface="Trebuchet MS"/>
                  <a:ea typeface="Trebuchet MS"/>
                  <a:cs typeface="Trebuchet MS"/>
                  <a:sym typeface="Trebuchet MS"/>
                </a:rPr>
                <a:t>th</a:t>
              </a:r>
              <a:r>
                <a:rPr lang="en" sz="800" b="0" i="0" u="none" strike="noStrike" cap="none">
                  <a:solidFill>
                    <a:srgbClr val="3F3F3F"/>
                  </a:solidFill>
                  <a:latin typeface="Trebuchet MS"/>
                  <a:ea typeface="Trebuchet MS"/>
                  <a:cs typeface="Trebuchet MS"/>
                  <a:sym typeface="Trebuchet MS"/>
                </a:rPr>
                <a:t> May</a:t>
              </a:r>
              <a:endParaRPr sz="1100"/>
            </a:p>
          </p:txBody>
        </p:sp>
      </p:grpSp>
      <p:grpSp>
        <p:nvGrpSpPr>
          <p:cNvPr id="379" name="Google Shape;379;p30"/>
          <p:cNvGrpSpPr/>
          <p:nvPr/>
        </p:nvGrpSpPr>
        <p:grpSpPr>
          <a:xfrm>
            <a:off x="-39701" y="4287392"/>
            <a:ext cx="1170101" cy="341412"/>
            <a:chOff x="-52934" y="5249798"/>
            <a:chExt cx="1560134" cy="455216"/>
          </a:xfrm>
        </p:grpSpPr>
        <p:sp>
          <p:nvSpPr>
            <p:cNvPr id="380" name="Google Shape;380;p30"/>
            <p:cNvSpPr txBox="1"/>
            <p:nvPr/>
          </p:nvSpPr>
          <p:spPr>
            <a:xfrm>
              <a:off x="0" y="5249798"/>
              <a:ext cx="1507200" cy="261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i="0" u="none" strike="noStrike" cap="none">
                  <a:solidFill>
                    <a:schemeClr val="dk1"/>
                  </a:solidFill>
                  <a:latin typeface="Average"/>
                  <a:ea typeface="Average"/>
                  <a:cs typeface="Average"/>
                  <a:sym typeface="Average"/>
                </a:rPr>
                <a:t>Backlog Grooming</a:t>
              </a:r>
              <a:endParaRPr sz="1200">
                <a:latin typeface="Average"/>
                <a:ea typeface="Average"/>
                <a:cs typeface="Average"/>
                <a:sym typeface="Average"/>
              </a:endParaRPr>
            </a:p>
          </p:txBody>
        </p:sp>
        <p:sp>
          <p:nvSpPr>
            <p:cNvPr id="381" name="Google Shape;381;p30"/>
            <p:cNvSpPr/>
            <p:nvPr/>
          </p:nvSpPr>
          <p:spPr>
            <a:xfrm>
              <a:off x="-52934" y="5443414"/>
              <a:ext cx="1560000" cy="261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solidFill>
                    <a:srgbClr val="454D55"/>
                  </a:solidFill>
                  <a:latin typeface="Average"/>
                  <a:ea typeface="Average"/>
                  <a:cs typeface="Average"/>
                  <a:sym typeface="Average"/>
                </a:rPr>
                <a:t>Review of backlog items</a:t>
              </a:r>
              <a:endParaRPr sz="800">
                <a:solidFill>
                  <a:schemeClr val="dk1"/>
                </a:solidFill>
                <a:latin typeface="Trebuchet MS"/>
                <a:ea typeface="Trebuchet MS"/>
                <a:cs typeface="Trebuchet MS"/>
                <a:sym typeface="Trebuchet MS"/>
              </a:endParaRPr>
            </a:p>
          </p:txBody>
        </p:sp>
      </p:grpSp>
      <p:sp>
        <p:nvSpPr>
          <p:cNvPr id="382" name="Google Shape;382;p30"/>
          <p:cNvSpPr/>
          <p:nvPr/>
        </p:nvSpPr>
        <p:spPr>
          <a:xfrm>
            <a:off x="130384" y="3588195"/>
            <a:ext cx="633000" cy="642000"/>
          </a:xfrm>
          <a:prstGeom prst="ellipse">
            <a:avLst/>
          </a:prstGeom>
          <a:solidFill>
            <a:schemeClr val="accent3"/>
          </a:solidFill>
          <a:ln w="7237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454D55"/>
              </a:buClr>
              <a:buSzPts val="1700"/>
              <a:buFont typeface="Arial"/>
              <a:buNone/>
            </a:pPr>
            <a:r>
              <a:rPr lang="en" sz="1500" u="none">
                <a:solidFill>
                  <a:srgbClr val="454D55"/>
                </a:solidFill>
                <a:latin typeface="Average"/>
                <a:ea typeface="Average"/>
                <a:cs typeface="Average"/>
                <a:sym typeface="Average"/>
              </a:rPr>
              <a:t>S0</a:t>
            </a:r>
            <a:endParaRPr sz="1500" i="0" u="none" strike="noStrike" cap="none">
              <a:solidFill>
                <a:srgbClr val="454D55"/>
              </a:solidFill>
              <a:latin typeface="Average"/>
              <a:ea typeface="Average"/>
              <a:cs typeface="Average"/>
              <a:sym typeface="Average"/>
            </a:endParaRPr>
          </a:p>
        </p:txBody>
      </p:sp>
      <p:sp>
        <p:nvSpPr>
          <p:cNvPr id="383" name="Google Shape;383;p30"/>
          <p:cNvSpPr/>
          <p:nvPr/>
        </p:nvSpPr>
        <p:spPr>
          <a:xfrm>
            <a:off x="-56083" y="2600914"/>
            <a:ext cx="9642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b="1">
                <a:solidFill>
                  <a:schemeClr val="dk1"/>
                </a:solidFill>
                <a:latin typeface="Average"/>
                <a:ea typeface="Average"/>
                <a:cs typeface="Average"/>
                <a:sym typeface="Average"/>
              </a:rPr>
              <a:t>S1 Start</a:t>
            </a:r>
            <a:endParaRPr sz="1100"/>
          </a:p>
          <a:p>
            <a:pPr marL="0" marR="0" lvl="0" indent="0" algn="ctr" rtl="0">
              <a:spcBef>
                <a:spcPts val="0"/>
              </a:spcBef>
              <a:spcAft>
                <a:spcPts val="0"/>
              </a:spcAft>
              <a:buNone/>
            </a:pPr>
            <a:r>
              <a:rPr lang="en" sz="1100">
                <a:solidFill>
                  <a:schemeClr val="dk1"/>
                </a:solidFill>
                <a:latin typeface="Average"/>
                <a:ea typeface="Average"/>
                <a:cs typeface="Average"/>
                <a:sym typeface="Average"/>
              </a:rPr>
              <a:t>20</a:t>
            </a:r>
            <a:r>
              <a:rPr lang="en" sz="1100" baseline="30000">
                <a:solidFill>
                  <a:schemeClr val="dk1"/>
                </a:solidFill>
                <a:latin typeface="Average"/>
                <a:ea typeface="Average"/>
                <a:cs typeface="Average"/>
                <a:sym typeface="Average"/>
              </a:rPr>
              <a:t>th</a:t>
            </a:r>
            <a:r>
              <a:rPr lang="en" sz="1100">
                <a:solidFill>
                  <a:schemeClr val="dk1"/>
                </a:solidFill>
                <a:latin typeface="Average"/>
                <a:ea typeface="Average"/>
                <a:cs typeface="Average"/>
                <a:sym typeface="Average"/>
              </a:rPr>
              <a:t> April</a:t>
            </a:r>
            <a:endParaRPr sz="1100">
              <a:solidFill>
                <a:schemeClr val="dk1"/>
              </a:solidFill>
              <a:latin typeface="Trebuchet MS"/>
              <a:ea typeface="Trebuchet MS"/>
              <a:cs typeface="Trebuchet MS"/>
              <a:sym typeface="Trebuchet MS"/>
            </a:endParaRPr>
          </a:p>
        </p:txBody>
      </p:sp>
      <p:sp>
        <p:nvSpPr>
          <p:cNvPr id="384" name="Google Shape;384;p30"/>
          <p:cNvSpPr/>
          <p:nvPr/>
        </p:nvSpPr>
        <p:spPr>
          <a:xfrm>
            <a:off x="4476901" y="2433250"/>
            <a:ext cx="190200" cy="276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solidFill>
                  <a:schemeClr val="dk1"/>
                </a:solidFill>
                <a:latin typeface="Trebuchet MS"/>
                <a:ea typeface="Trebuchet MS"/>
                <a:cs typeface="Trebuchet MS"/>
                <a:sym typeface="Trebuchet MS"/>
              </a:rPr>
              <a:t> </a:t>
            </a:r>
            <a:endParaRPr sz="1100"/>
          </a:p>
        </p:txBody>
      </p:sp>
      <p:grpSp>
        <p:nvGrpSpPr>
          <p:cNvPr id="385" name="Google Shape;385;p30" title="Item Text"/>
          <p:cNvGrpSpPr/>
          <p:nvPr/>
        </p:nvGrpSpPr>
        <p:grpSpPr>
          <a:xfrm>
            <a:off x="1502465" y="1572683"/>
            <a:ext cx="907652" cy="431981"/>
            <a:chOff x="2649675" y="1217625"/>
            <a:chExt cx="1767924" cy="526999"/>
          </a:xfrm>
        </p:grpSpPr>
        <p:sp>
          <p:nvSpPr>
            <p:cNvPr id="386" name="Google Shape;386;p30"/>
            <p:cNvSpPr txBox="1"/>
            <p:nvPr/>
          </p:nvSpPr>
          <p:spPr>
            <a:xfrm>
              <a:off x="2649675" y="1217625"/>
              <a:ext cx="17679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400">
                  <a:solidFill>
                    <a:schemeClr val="dk1"/>
                  </a:solidFill>
                  <a:latin typeface="Trebuchet MS"/>
                  <a:ea typeface="Trebuchet MS"/>
                  <a:cs typeface="Trebuchet MS"/>
                  <a:sym typeface="Trebuchet MS"/>
                </a:rPr>
                <a:t>M1</a:t>
              </a:r>
              <a:endParaRPr sz="1100"/>
            </a:p>
          </p:txBody>
        </p:sp>
        <p:sp>
          <p:nvSpPr>
            <p:cNvPr id="387" name="Google Shape;387;p30"/>
            <p:cNvSpPr txBox="1"/>
            <p:nvPr/>
          </p:nvSpPr>
          <p:spPr>
            <a:xfrm>
              <a:off x="2649699" y="1590724"/>
              <a:ext cx="1767900" cy="153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a:solidFill>
                    <a:srgbClr val="3F3F3F"/>
                  </a:solidFill>
                  <a:latin typeface="Trebuchet MS"/>
                  <a:ea typeface="Trebuchet MS"/>
                  <a:cs typeface="Trebuchet MS"/>
                  <a:sym typeface="Trebuchet MS"/>
                </a:rPr>
                <a:t>Problem Defined</a:t>
              </a:r>
              <a:endParaRPr sz="1100"/>
            </a:p>
          </p:txBody>
        </p:sp>
      </p:grpSp>
      <p:sp>
        <p:nvSpPr>
          <p:cNvPr id="388" name="Google Shape;388;p30"/>
          <p:cNvSpPr/>
          <p:nvPr/>
        </p:nvSpPr>
        <p:spPr>
          <a:xfrm rot="-5400000">
            <a:off x="134533" y="3129566"/>
            <a:ext cx="545100" cy="315900"/>
          </a:xfrm>
          <a:prstGeom prst="stripedRightArrow">
            <a:avLst>
              <a:gd name="adj1" fmla="val 50000"/>
              <a:gd name="adj2" fmla="val 50000"/>
            </a:avLst>
          </a:prstGeom>
          <a:solidFill>
            <a:schemeClr val="accent1"/>
          </a:solidFill>
          <a:ln w="12700" cap="flat" cmpd="sng">
            <a:solidFill>
              <a:srgbClr val="0080A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rebuchet MS"/>
              <a:ea typeface="Trebuchet MS"/>
              <a:cs typeface="Trebuchet MS"/>
              <a:sym typeface="Trebuchet MS"/>
            </a:endParaRPr>
          </a:p>
        </p:txBody>
      </p:sp>
      <p:pic>
        <p:nvPicPr>
          <p:cNvPr id="389" name="Google Shape;389;p30"/>
          <p:cNvPicPr preferRelativeResize="0"/>
          <p:nvPr/>
        </p:nvPicPr>
        <p:blipFill rotWithShape="1">
          <a:blip r:embed="rId4">
            <a:alphaModFix/>
          </a:blip>
          <a:srcRect/>
          <a:stretch/>
        </p:blipFill>
        <p:spPr>
          <a:xfrm>
            <a:off x="1652900" y="2279251"/>
            <a:ext cx="250025" cy="271500"/>
          </a:xfrm>
          <a:prstGeom prst="rect">
            <a:avLst/>
          </a:prstGeom>
          <a:noFill/>
          <a:ln>
            <a:noFill/>
          </a:ln>
        </p:spPr>
      </p:pic>
      <p:grpSp>
        <p:nvGrpSpPr>
          <p:cNvPr id="390" name="Google Shape;390;p30" title="Milestone Graphic"/>
          <p:cNvGrpSpPr/>
          <p:nvPr/>
        </p:nvGrpSpPr>
        <p:grpSpPr>
          <a:xfrm>
            <a:off x="1585085" y="1994296"/>
            <a:ext cx="348613" cy="348613"/>
            <a:chOff x="3764706" y="2101552"/>
            <a:chExt cx="464817" cy="464817"/>
          </a:xfrm>
        </p:grpSpPr>
        <p:sp>
          <p:nvSpPr>
            <p:cNvPr id="391" name="Google Shape;391;p30" title="Circle Background"/>
            <p:cNvSpPr/>
            <p:nvPr/>
          </p:nvSpPr>
          <p:spPr>
            <a:xfrm>
              <a:off x="3764706" y="2101552"/>
              <a:ext cx="464817" cy="464817"/>
            </a:xfrm>
            <a:prstGeom prst="ellipse">
              <a:avLst/>
            </a:prstGeom>
            <a:solidFill>
              <a:schemeClr val="dk1">
                <a:alpha val="6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rebuchet MS"/>
                <a:ea typeface="Trebuchet MS"/>
                <a:cs typeface="Trebuchet MS"/>
                <a:sym typeface="Trebuchet MS"/>
              </a:endParaRPr>
            </a:p>
          </p:txBody>
        </p:sp>
        <p:pic>
          <p:nvPicPr>
            <p:cNvPr id="392" name="Google Shape;392;p30" title="Milestone Icon"/>
            <p:cNvPicPr preferRelativeResize="0"/>
            <p:nvPr/>
          </p:nvPicPr>
          <p:blipFill rotWithShape="1">
            <a:blip r:embed="rId5">
              <a:alphaModFix/>
            </a:blip>
            <a:srcRect/>
            <a:stretch/>
          </p:blipFill>
          <p:spPr>
            <a:xfrm>
              <a:off x="3918732" y="2154698"/>
              <a:ext cx="235505" cy="315487"/>
            </a:xfrm>
            <a:prstGeom prst="rect">
              <a:avLst/>
            </a:prstGeom>
            <a:noFill/>
            <a:ln>
              <a:noFill/>
            </a:ln>
          </p:spPr>
        </p:pic>
      </p:grpSp>
      <p:sp>
        <p:nvSpPr>
          <p:cNvPr id="393" name="Google Shape;393;p30" title="Duration Text"/>
          <p:cNvSpPr txBox="1"/>
          <p:nvPr/>
        </p:nvSpPr>
        <p:spPr>
          <a:xfrm>
            <a:off x="3195401" y="3317945"/>
            <a:ext cx="954300" cy="115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a:solidFill>
                  <a:srgbClr val="3F3F3F"/>
                </a:solidFill>
                <a:latin typeface="Trebuchet MS"/>
                <a:ea typeface="Trebuchet MS"/>
                <a:cs typeface="Trebuchet MS"/>
                <a:sym typeface="Trebuchet MS"/>
              </a:rPr>
              <a:t>1 Week</a:t>
            </a:r>
            <a:endParaRPr sz="1100"/>
          </a:p>
        </p:txBody>
      </p:sp>
      <p:cxnSp>
        <p:nvCxnSpPr>
          <p:cNvPr id="394" name="Google Shape;394;p30" title="Connecter Line"/>
          <p:cNvCxnSpPr/>
          <p:nvPr/>
        </p:nvCxnSpPr>
        <p:spPr>
          <a:xfrm>
            <a:off x="3672552" y="3531150"/>
            <a:ext cx="0" cy="271500"/>
          </a:xfrm>
          <a:prstGeom prst="straightConnector1">
            <a:avLst/>
          </a:prstGeom>
          <a:noFill/>
          <a:ln w="9525" cap="flat" cmpd="sng">
            <a:solidFill>
              <a:schemeClr val="accent1"/>
            </a:solidFill>
            <a:prstDash val="solid"/>
            <a:miter lim="800000"/>
            <a:headEnd type="oval" w="med" len="med"/>
            <a:tailEnd type="oval" w="med" len="med"/>
          </a:ln>
        </p:spPr>
      </p:cxnSp>
      <p:grpSp>
        <p:nvGrpSpPr>
          <p:cNvPr id="395" name="Google Shape;395;p30" title="Item Text"/>
          <p:cNvGrpSpPr/>
          <p:nvPr/>
        </p:nvGrpSpPr>
        <p:grpSpPr>
          <a:xfrm>
            <a:off x="3097243" y="3859072"/>
            <a:ext cx="1169957" cy="583123"/>
            <a:chOff x="2128112" y="4930774"/>
            <a:chExt cx="1767840" cy="797161"/>
          </a:xfrm>
        </p:grpSpPr>
        <p:sp>
          <p:nvSpPr>
            <p:cNvPr id="396" name="Google Shape;396;p30"/>
            <p:cNvSpPr txBox="1"/>
            <p:nvPr/>
          </p:nvSpPr>
          <p:spPr>
            <a:xfrm>
              <a:off x="2128112" y="4930774"/>
              <a:ext cx="1767840" cy="228063"/>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100">
                  <a:solidFill>
                    <a:schemeClr val="dk1"/>
                  </a:solidFill>
                  <a:latin typeface="Trebuchet MS"/>
                  <a:ea typeface="Trebuchet MS"/>
                  <a:cs typeface="Trebuchet MS"/>
                  <a:sym typeface="Trebuchet MS"/>
                </a:rPr>
                <a:t>HR &amp; TA Buy-In</a:t>
              </a:r>
              <a:endParaRPr sz="1100"/>
            </a:p>
          </p:txBody>
        </p:sp>
        <p:sp>
          <p:nvSpPr>
            <p:cNvPr id="397" name="Google Shape;397;p30"/>
            <p:cNvSpPr txBox="1"/>
            <p:nvPr/>
          </p:nvSpPr>
          <p:spPr>
            <a:xfrm>
              <a:off x="2128112" y="5239230"/>
              <a:ext cx="1767840" cy="488705"/>
            </a:xfrm>
            <a:prstGeom prst="rect">
              <a:avLst/>
            </a:prstGeom>
            <a:noFill/>
            <a:ln>
              <a:noFill/>
            </a:ln>
          </p:spPr>
          <p:txBody>
            <a:bodyPr spcFirstLastPara="1" wrap="square" lIns="0" tIns="0" rIns="0" bIns="0" anchor="t" anchorCtr="0">
              <a:noAutofit/>
            </a:bodyPr>
            <a:lstStyle/>
            <a:p>
              <a:pPr marL="127000" marR="0" lvl="0" indent="-127000" algn="l" rtl="0">
                <a:spcBef>
                  <a:spcPts val="0"/>
                </a:spcBef>
                <a:spcAft>
                  <a:spcPts val="0"/>
                </a:spcAft>
                <a:buClr>
                  <a:srgbClr val="3F3F3F"/>
                </a:buClr>
                <a:buSzPts val="800"/>
                <a:buFont typeface="Arial"/>
                <a:buChar char="•"/>
              </a:pPr>
              <a:r>
                <a:rPr lang="en" sz="800">
                  <a:solidFill>
                    <a:srgbClr val="3F3F3F"/>
                  </a:solidFill>
                  <a:latin typeface="Trebuchet MS"/>
                  <a:ea typeface="Trebuchet MS"/>
                  <a:cs typeface="Trebuchet MS"/>
                  <a:sym typeface="Trebuchet MS"/>
                </a:rPr>
                <a:t>Analyse the Product fit</a:t>
              </a:r>
              <a:endParaRPr sz="1100"/>
            </a:p>
            <a:p>
              <a:pPr marL="127000" marR="0" lvl="0" indent="-127000" algn="l" rtl="0">
                <a:spcBef>
                  <a:spcPts val="0"/>
                </a:spcBef>
                <a:spcAft>
                  <a:spcPts val="0"/>
                </a:spcAft>
                <a:buClr>
                  <a:srgbClr val="3F3F3F"/>
                </a:buClr>
                <a:buSzPts val="800"/>
                <a:buFont typeface="Arial"/>
                <a:buChar char="•"/>
              </a:pPr>
              <a:r>
                <a:rPr lang="en" sz="800">
                  <a:solidFill>
                    <a:srgbClr val="3F3F3F"/>
                  </a:solidFill>
                  <a:latin typeface="Trebuchet MS"/>
                  <a:ea typeface="Trebuchet MS"/>
                  <a:cs typeface="Trebuchet MS"/>
                  <a:sym typeface="Trebuchet MS"/>
                </a:rPr>
                <a:t>Consensus Meeting</a:t>
              </a:r>
              <a:endParaRPr sz="1100"/>
            </a:p>
            <a:p>
              <a:pPr marL="127000" marR="0" lvl="0" indent="-127000" algn="l" rtl="0">
                <a:spcBef>
                  <a:spcPts val="0"/>
                </a:spcBef>
                <a:spcAft>
                  <a:spcPts val="0"/>
                </a:spcAft>
                <a:buClr>
                  <a:srgbClr val="3F3F3F"/>
                </a:buClr>
                <a:buSzPts val="800"/>
                <a:buFont typeface="Arial"/>
                <a:buChar char="•"/>
              </a:pPr>
              <a:r>
                <a:rPr lang="en" sz="800">
                  <a:solidFill>
                    <a:srgbClr val="3F3F3F"/>
                  </a:solidFill>
                  <a:latin typeface="Trebuchet MS"/>
                  <a:ea typeface="Trebuchet MS"/>
                  <a:cs typeface="Trebuchet MS"/>
                  <a:sym typeface="Trebuchet MS"/>
                </a:rPr>
                <a:t>Technical Analysis</a:t>
              </a:r>
              <a:endParaRPr sz="1100"/>
            </a:p>
          </p:txBody>
        </p:sp>
      </p:grpSp>
      <p:sp>
        <p:nvSpPr>
          <p:cNvPr id="398" name="Google Shape;398;p30" title="Timeline Arrow"/>
          <p:cNvSpPr/>
          <p:nvPr/>
        </p:nvSpPr>
        <p:spPr>
          <a:xfrm>
            <a:off x="4035967" y="2111517"/>
            <a:ext cx="663900" cy="460200"/>
          </a:xfrm>
          <a:prstGeom prst="uturnArrow">
            <a:avLst>
              <a:gd name="adj1" fmla="val 37244"/>
              <a:gd name="adj2" fmla="val 18622"/>
              <a:gd name="adj3" fmla="val 20252"/>
              <a:gd name="adj4" fmla="val 52602"/>
              <a:gd name="adj5" fmla="val 96832"/>
            </a:avLst>
          </a:prstGeom>
          <a:solidFill>
            <a:schemeClr val="accent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Trebuchet MS"/>
              <a:ea typeface="Trebuchet MS"/>
              <a:cs typeface="Trebuchet MS"/>
              <a:sym typeface="Trebuchet MS"/>
            </a:endParaRPr>
          </a:p>
        </p:txBody>
      </p:sp>
      <p:sp>
        <p:nvSpPr>
          <p:cNvPr id="399" name="Google Shape;399;p30" title="Timeline Arrow"/>
          <p:cNvSpPr/>
          <p:nvPr/>
        </p:nvSpPr>
        <p:spPr>
          <a:xfrm rot="10800000" flipH="1">
            <a:off x="4521945" y="2571684"/>
            <a:ext cx="564000" cy="445800"/>
          </a:xfrm>
          <a:prstGeom prst="uturnArrow">
            <a:avLst>
              <a:gd name="adj1" fmla="val 37244"/>
              <a:gd name="adj2" fmla="val 18622"/>
              <a:gd name="adj3" fmla="val 20252"/>
              <a:gd name="adj4" fmla="val 52602"/>
              <a:gd name="adj5" fmla="val 96832"/>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Trebuchet MS"/>
              <a:ea typeface="Trebuchet MS"/>
              <a:cs typeface="Trebuchet MS"/>
              <a:sym typeface="Trebuchet MS"/>
            </a:endParaRPr>
          </a:p>
        </p:txBody>
      </p:sp>
      <p:grpSp>
        <p:nvGrpSpPr>
          <p:cNvPr id="400" name="Google Shape;400;p30" title="Milestone Graphic"/>
          <p:cNvGrpSpPr/>
          <p:nvPr/>
        </p:nvGrpSpPr>
        <p:grpSpPr>
          <a:xfrm>
            <a:off x="4185965" y="1975134"/>
            <a:ext cx="348613" cy="348613"/>
            <a:chOff x="4398285" y="4297293"/>
            <a:chExt cx="464817" cy="464817"/>
          </a:xfrm>
        </p:grpSpPr>
        <p:sp>
          <p:nvSpPr>
            <p:cNvPr id="401" name="Google Shape;401;p30" title="Circle Background"/>
            <p:cNvSpPr/>
            <p:nvPr/>
          </p:nvSpPr>
          <p:spPr>
            <a:xfrm>
              <a:off x="4398285" y="4297293"/>
              <a:ext cx="464817" cy="464817"/>
            </a:xfrm>
            <a:prstGeom prst="ellipse">
              <a:avLst/>
            </a:prstGeom>
            <a:solidFill>
              <a:schemeClr val="dk1">
                <a:alpha val="6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rebuchet MS"/>
                <a:ea typeface="Trebuchet MS"/>
                <a:cs typeface="Trebuchet MS"/>
                <a:sym typeface="Trebuchet MS"/>
              </a:endParaRPr>
            </a:p>
          </p:txBody>
        </p:sp>
        <p:pic>
          <p:nvPicPr>
            <p:cNvPr id="402" name="Google Shape;402;p30" title="Milestone Icon"/>
            <p:cNvPicPr preferRelativeResize="0"/>
            <p:nvPr/>
          </p:nvPicPr>
          <p:blipFill rotWithShape="1">
            <a:blip r:embed="rId3">
              <a:alphaModFix/>
            </a:blip>
            <a:srcRect/>
            <a:stretch/>
          </p:blipFill>
          <p:spPr>
            <a:xfrm>
              <a:off x="4531991" y="4382052"/>
              <a:ext cx="235505" cy="315487"/>
            </a:xfrm>
            <a:prstGeom prst="rect">
              <a:avLst/>
            </a:prstGeom>
            <a:noFill/>
            <a:ln>
              <a:noFill/>
            </a:ln>
          </p:spPr>
        </p:pic>
      </p:grpSp>
      <p:cxnSp>
        <p:nvCxnSpPr>
          <p:cNvPr id="403" name="Google Shape;403;p30"/>
          <p:cNvCxnSpPr/>
          <p:nvPr/>
        </p:nvCxnSpPr>
        <p:spPr>
          <a:xfrm rot="10800000">
            <a:off x="3301082" y="2425909"/>
            <a:ext cx="0" cy="742800"/>
          </a:xfrm>
          <a:prstGeom prst="straightConnector1">
            <a:avLst/>
          </a:prstGeom>
          <a:noFill/>
          <a:ln w="28575" cap="flat" cmpd="sng">
            <a:solidFill>
              <a:schemeClr val="accent5"/>
            </a:solidFill>
            <a:prstDash val="solid"/>
            <a:miter lim="800000"/>
            <a:headEnd type="none" w="sm" len="sm"/>
            <a:tailEnd type="none" w="sm" len="sm"/>
          </a:ln>
        </p:spPr>
      </p:cxnSp>
      <p:sp>
        <p:nvSpPr>
          <p:cNvPr id="404" name="Google Shape;404;p30"/>
          <p:cNvSpPr/>
          <p:nvPr/>
        </p:nvSpPr>
        <p:spPr>
          <a:xfrm>
            <a:off x="3420349" y="2539963"/>
            <a:ext cx="472200" cy="4917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a:solidFill>
                  <a:schemeClr val="lt1"/>
                </a:solidFill>
                <a:latin typeface="Average"/>
                <a:ea typeface="Average"/>
                <a:cs typeface="Average"/>
                <a:sym typeface="Average"/>
              </a:rPr>
              <a:t>S1</a:t>
            </a:r>
            <a:endParaRPr sz="1100">
              <a:latin typeface="Average"/>
              <a:ea typeface="Average"/>
              <a:cs typeface="Average"/>
              <a:sym typeface="Average"/>
            </a:endParaRPr>
          </a:p>
        </p:txBody>
      </p:sp>
      <p:grpSp>
        <p:nvGrpSpPr>
          <p:cNvPr id="405" name="Google Shape;405;p30"/>
          <p:cNvGrpSpPr/>
          <p:nvPr/>
        </p:nvGrpSpPr>
        <p:grpSpPr>
          <a:xfrm>
            <a:off x="5173083" y="4515451"/>
            <a:ext cx="2275718" cy="491850"/>
            <a:chOff x="1849295" y="6127486"/>
            <a:chExt cx="3034291" cy="655800"/>
          </a:xfrm>
        </p:grpSpPr>
        <p:sp>
          <p:nvSpPr>
            <p:cNvPr id="406" name="Google Shape;406;p30"/>
            <p:cNvSpPr/>
            <p:nvPr/>
          </p:nvSpPr>
          <p:spPr>
            <a:xfrm>
              <a:off x="1849295" y="6127486"/>
              <a:ext cx="629700" cy="655800"/>
            </a:xfrm>
            <a:prstGeom prst="ellipse">
              <a:avLst/>
            </a:prstGeom>
            <a:solidFill>
              <a:schemeClr val="accent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500">
                  <a:solidFill>
                    <a:schemeClr val="lt1"/>
                  </a:solidFill>
                  <a:latin typeface="Average"/>
                  <a:ea typeface="Average"/>
                  <a:cs typeface="Average"/>
                  <a:sym typeface="Average"/>
                </a:rPr>
                <a:t>S1</a:t>
              </a:r>
              <a:endParaRPr sz="1100">
                <a:latin typeface="Average"/>
                <a:ea typeface="Average"/>
                <a:cs typeface="Average"/>
                <a:sym typeface="Average"/>
              </a:endParaRPr>
            </a:p>
          </p:txBody>
        </p:sp>
        <p:sp>
          <p:nvSpPr>
            <p:cNvPr id="407" name="Google Shape;407;p30"/>
            <p:cNvSpPr txBox="1"/>
            <p:nvPr/>
          </p:nvSpPr>
          <p:spPr>
            <a:xfrm>
              <a:off x="2466486" y="6129852"/>
              <a:ext cx="2417100" cy="600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900" b="1">
                  <a:solidFill>
                    <a:schemeClr val="dk1"/>
                  </a:solidFill>
                  <a:latin typeface="Average"/>
                  <a:ea typeface="Average"/>
                  <a:cs typeface="Average"/>
                  <a:sym typeface="Average"/>
                </a:rPr>
                <a:t>End of Sprint 1</a:t>
              </a:r>
              <a:endParaRPr sz="600" b="1">
                <a:solidFill>
                  <a:schemeClr val="dk1"/>
                </a:solidFill>
                <a:latin typeface="Average"/>
                <a:ea typeface="Average"/>
                <a:cs typeface="Average"/>
                <a:sym typeface="Average"/>
              </a:endParaRPr>
            </a:p>
            <a:p>
              <a:pPr marL="127000" marR="0" lvl="0" indent="-127000" algn="l" rtl="0">
                <a:spcBef>
                  <a:spcPts val="0"/>
                </a:spcBef>
                <a:spcAft>
                  <a:spcPts val="0"/>
                </a:spcAft>
                <a:buClr>
                  <a:schemeClr val="dk1"/>
                </a:buClr>
                <a:buSzPts val="800"/>
                <a:buFont typeface="Arial"/>
                <a:buChar char="•"/>
              </a:pPr>
              <a:r>
                <a:rPr lang="en" sz="800">
                  <a:solidFill>
                    <a:schemeClr val="dk1"/>
                  </a:solidFill>
                  <a:latin typeface="Average"/>
                  <a:ea typeface="Average"/>
                  <a:cs typeface="Average"/>
                  <a:sym typeface="Average"/>
                </a:rPr>
                <a:t>Sprint 1 Retrospective &amp; Demo</a:t>
              </a:r>
              <a:endParaRPr sz="1100"/>
            </a:p>
            <a:p>
              <a:pPr marL="127000" marR="0" lvl="0" indent="-127000" algn="l" rtl="0">
                <a:spcBef>
                  <a:spcPts val="0"/>
                </a:spcBef>
                <a:spcAft>
                  <a:spcPts val="0"/>
                </a:spcAft>
                <a:buClr>
                  <a:schemeClr val="dk1"/>
                </a:buClr>
                <a:buSzPts val="800"/>
                <a:buFont typeface="Arial"/>
                <a:buChar char="•"/>
              </a:pPr>
              <a:r>
                <a:rPr lang="en" sz="800">
                  <a:solidFill>
                    <a:schemeClr val="dk1"/>
                  </a:solidFill>
                  <a:latin typeface="Average"/>
                  <a:ea typeface="Average"/>
                  <a:cs typeface="Average"/>
                  <a:sym typeface="Average"/>
                </a:rPr>
                <a:t>Sprint 2 Planning</a:t>
              </a:r>
              <a:endParaRPr sz="1100"/>
            </a:p>
          </p:txBody>
        </p:sp>
      </p:grpSp>
      <p:sp>
        <p:nvSpPr>
          <p:cNvPr id="408" name="Google Shape;408;p30"/>
          <p:cNvSpPr/>
          <p:nvPr/>
        </p:nvSpPr>
        <p:spPr>
          <a:xfrm>
            <a:off x="2502712" y="3059998"/>
            <a:ext cx="964200" cy="392400"/>
          </a:xfrm>
          <a:prstGeom prst="rect">
            <a:avLst/>
          </a:prstGeom>
          <a:noFill/>
          <a:ln>
            <a:noFill/>
          </a:ln>
        </p:spPr>
        <p:txBody>
          <a:bodyPr spcFirstLastPara="1" wrap="square" lIns="68575" tIns="34275" rIns="68575" bIns="34275" anchor="t" anchorCtr="0">
            <a:noAutofit/>
          </a:bodyPr>
          <a:lstStyle/>
          <a:p>
            <a:pPr marL="0" marR="0" lvl="0" indent="0" algn="ctr" rtl="0">
              <a:spcBef>
                <a:spcPts val="0"/>
              </a:spcBef>
              <a:spcAft>
                <a:spcPts val="0"/>
              </a:spcAft>
              <a:buNone/>
            </a:pPr>
            <a:r>
              <a:rPr lang="en" sz="1100" b="1">
                <a:solidFill>
                  <a:schemeClr val="dk1"/>
                </a:solidFill>
                <a:latin typeface="Average"/>
                <a:ea typeface="Average"/>
                <a:cs typeface="Average"/>
                <a:sym typeface="Average"/>
              </a:rPr>
              <a:t>S2 Start</a:t>
            </a:r>
            <a:endParaRPr sz="1100"/>
          </a:p>
          <a:p>
            <a:pPr marL="0" marR="0" lvl="0" indent="0" algn="ctr" rtl="0">
              <a:spcBef>
                <a:spcPts val="0"/>
              </a:spcBef>
              <a:spcAft>
                <a:spcPts val="0"/>
              </a:spcAft>
              <a:buNone/>
            </a:pPr>
            <a:r>
              <a:rPr lang="en" sz="900">
                <a:solidFill>
                  <a:schemeClr val="dk1"/>
                </a:solidFill>
                <a:latin typeface="Average"/>
                <a:ea typeface="Average"/>
                <a:cs typeface="Average"/>
                <a:sym typeface="Average"/>
              </a:rPr>
              <a:t>11</a:t>
            </a:r>
            <a:r>
              <a:rPr lang="en" sz="900" baseline="30000">
                <a:solidFill>
                  <a:schemeClr val="dk1"/>
                </a:solidFill>
                <a:latin typeface="Average"/>
                <a:ea typeface="Average"/>
                <a:cs typeface="Average"/>
                <a:sym typeface="Average"/>
              </a:rPr>
              <a:t>th</a:t>
            </a:r>
            <a:r>
              <a:rPr lang="en" sz="900">
                <a:solidFill>
                  <a:schemeClr val="dk1"/>
                </a:solidFill>
                <a:latin typeface="Average"/>
                <a:ea typeface="Average"/>
                <a:cs typeface="Average"/>
                <a:sym typeface="Average"/>
              </a:rPr>
              <a:t> May</a:t>
            </a:r>
            <a:endParaRPr sz="900">
              <a:solidFill>
                <a:schemeClr val="dk1"/>
              </a:solidFill>
              <a:latin typeface="Trebuchet MS"/>
              <a:ea typeface="Trebuchet MS"/>
              <a:cs typeface="Trebuchet MS"/>
              <a:sym typeface="Trebuchet MS"/>
            </a:endParaRPr>
          </a:p>
        </p:txBody>
      </p:sp>
      <p:grpSp>
        <p:nvGrpSpPr>
          <p:cNvPr id="409" name="Google Shape;409;p30" title="Milestone Graphic"/>
          <p:cNvGrpSpPr/>
          <p:nvPr/>
        </p:nvGrpSpPr>
        <p:grpSpPr>
          <a:xfrm>
            <a:off x="6929666" y="1972029"/>
            <a:ext cx="348525" cy="348525"/>
            <a:chOff x="4398285" y="4297293"/>
            <a:chExt cx="464700" cy="464700"/>
          </a:xfrm>
        </p:grpSpPr>
        <p:sp>
          <p:nvSpPr>
            <p:cNvPr id="410" name="Google Shape;410;p30" title="Circle Background"/>
            <p:cNvSpPr/>
            <p:nvPr/>
          </p:nvSpPr>
          <p:spPr>
            <a:xfrm>
              <a:off x="4398285" y="4297293"/>
              <a:ext cx="464700" cy="464700"/>
            </a:xfrm>
            <a:prstGeom prst="ellipse">
              <a:avLst/>
            </a:prstGeom>
            <a:solidFill>
              <a:schemeClr val="dk1">
                <a:alpha val="60000"/>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rebuchet MS"/>
                <a:ea typeface="Trebuchet MS"/>
                <a:cs typeface="Trebuchet MS"/>
                <a:sym typeface="Trebuchet MS"/>
              </a:endParaRPr>
            </a:p>
          </p:txBody>
        </p:sp>
        <p:pic>
          <p:nvPicPr>
            <p:cNvPr id="411" name="Google Shape;411;p30" title="Milestone Icon"/>
            <p:cNvPicPr preferRelativeResize="0"/>
            <p:nvPr/>
          </p:nvPicPr>
          <p:blipFill rotWithShape="1">
            <a:blip r:embed="rId5">
              <a:alphaModFix/>
            </a:blip>
            <a:srcRect/>
            <a:stretch/>
          </p:blipFill>
          <p:spPr>
            <a:xfrm>
              <a:off x="4531991" y="4382052"/>
              <a:ext cx="235505" cy="315487"/>
            </a:xfrm>
            <a:prstGeom prst="rect">
              <a:avLst/>
            </a:prstGeom>
            <a:noFill/>
            <a:ln>
              <a:noFill/>
            </a:ln>
          </p:spPr>
        </p:pic>
      </p:grpSp>
      <p:grpSp>
        <p:nvGrpSpPr>
          <p:cNvPr id="412" name="Google Shape;412;p30" title="Item Text"/>
          <p:cNvGrpSpPr/>
          <p:nvPr/>
        </p:nvGrpSpPr>
        <p:grpSpPr>
          <a:xfrm>
            <a:off x="6435329" y="1587131"/>
            <a:ext cx="1156207" cy="345149"/>
            <a:chOff x="3764706" y="5032374"/>
            <a:chExt cx="1767900" cy="462356"/>
          </a:xfrm>
        </p:grpSpPr>
        <p:sp>
          <p:nvSpPr>
            <p:cNvPr id="413" name="Google Shape;413;p30"/>
            <p:cNvSpPr txBox="1"/>
            <p:nvPr/>
          </p:nvSpPr>
          <p:spPr>
            <a:xfrm>
              <a:off x="3764706" y="5032374"/>
              <a:ext cx="17679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1400">
                  <a:solidFill>
                    <a:schemeClr val="dk1"/>
                  </a:solidFill>
                  <a:latin typeface="Trebuchet MS"/>
                  <a:ea typeface="Trebuchet MS"/>
                  <a:cs typeface="Trebuchet MS"/>
                  <a:sym typeface="Trebuchet MS"/>
                </a:rPr>
                <a:t>M4</a:t>
              </a:r>
              <a:endParaRPr sz="1100"/>
            </a:p>
          </p:txBody>
        </p:sp>
        <p:sp>
          <p:nvSpPr>
            <p:cNvPr id="414" name="Google Shape;414;p30"/>
            <p:cNvSpPr txBox="1"/>
            <p:nvPr/>
          </p:nvSpPr>
          <p:spPr>
            <a:xfrm>
              <a:off x="3764706" y="5340830"/>
              <a:ext cx="1767900" cy="153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a:solidFill>
                    <a:srgbClr val="3F3F3F"/>
                  </a:solidFill>
                  <a:latin typeface="Trebuchet MS"/>
                  <a:ea typeface="Trebuchet MS"/>
                  <a:cs typeface="Trebuchet MS"/>
                  <a:sym typeface="Trebuchet MS"/>
                </a:rPr>
                <a:t>Tool Incorporated</a:t>
              </a:r>
              <a:endParaRPr sz="1100"/>
            </a:p>
          </p:txBody>
        </p:sp>
      </p:grpSp>
      <p:sp>
        <p:nvSpPr>
          <p:cNvPr id="415" name="Google Shape;415;p30"/>
          <p:cNvSpPr txBox="1"/>
          <p:nvPr/>
        </p:nvSpPr>
        <p:spPr>
          <a:xfrm>
            <a:off x="7807894" y="4186259"/>
            <a:ext cx="1326000" cy="115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b="1">
                <a:solidFill>
                  <a:srgbClr val="3F3F3F"/>
                </a:solidFill>
                <a:latin typeface="Trebuchet MS"/>
                <a:ea typeface="Trebuchet MS"/>
                <a:cs typeface="Trebuchet MS"/>
                <a:sym typeface="Trebuchet MS"/>
              </a:rPr>
              <a:t>Sprint 2 Demo</a:t>
            </a:r>
            <a:endParaRPr sz="1100"/>
          </a:p>
        </p:txBody>
      </p:sp>
      <p:sp>
        <p:nvSpPr>
          <p:cNvPr id="416" name="Google Shape;416;p30"/>
          <p:cNvSpPr txBox="1"/>
          <p:nvPr/>
        </p:nvSpPr>
        <p:spPr>
          <a:xfrm>
            <a:off x="7807894" y="4318998"/>
            <a:ext cx="1326000" cy="1767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800">
                <a:solidFill>
                  <a:srgbClr val="3F3F3F"/>
                </a:solidFill>
                <a:latin typeface="Trebuchet MS"/>
                <a:ea typeface="Trebuchet MS"/>
                <a:cs typeface="Trebuchet MS"/>
                <a:sym typeface="Trebuchet MS"/>
              </a:rPr>
              <a:t>1</a:t>
            </a:r>
            <a:r>
              <a:rPr lang="en" sz="800" baseline="30000">
                <a:solidFill>
                  <a:srgbClr val="3F3F3F"/>
                </a:solidFill>
                <a:latin typeface="Trebuchet MS"/>
                <a:ea typeface="Trebuchet MS"/>
                <a:cs typeface="Trebuchet MS"/>
                <a:sym typeface="Trebuchet MS"/>
              </a:rPr>
              <a:t>st</a:t>
            </a:r>
            <a:r>
              <a:rPr lang="en" sz="800">
                <a:solidFill>
                  <a:srgbClr val="3F3F3F"/>
                </a:solidFill>
                <a:latin typeface="Trebuchet MS"/>
                <a:ea typeface="Trebuchet MS"/>
                <a:cs typeface="Trebuchet MS"/>
                <a:sym typeface="Trebuchet MS"/>
              </a:rPr>
              <a:t> June</a:t>
            </a:r>
            <a:endParaRPr sz="1100"/>
          </a:p>
        </p:txBody>
      </p:sp>
      <p:sp>
        <p:nvSpPr>
          <p:cNvPr id="417" name="Google Shape;417;p30"/>
          <p:cNvSpPr txBox="1">
            <a:spLocks noGrp="1"/>
          </p:cNvSpPr>
          <p:nvPr>
            <p:ph type="title"/>
          </p:nvPr>
        </p:nvSpPr>
        <p:spPr>
          <a:xfrm>
            <a:off x="2197800" y="142000"/>
            <a:ext cx="4748400" cy="6420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2600"/>
              <a:buFont typeface="Franklin Gothic"/>
              <a:buNone/>
            </a:pPr>
            <a:r>
              <a:rPr lang="en" sz="2400" b="1">
                <a:solidFill>
                  <a:srgbClr val="16425D"/>
                </a:solidFill>
                <a:latin typeface="Average"/>
                <a:ea typeface="Average"/>
                <a:cs typeface="Average"/>
                <a:sym typeface="Average"/>
              </a:rPr>
              <a:t>PRODUCT</a:t>
            </a:r>
            <a:r>
              <a:rPr lang="en" b="1">
                <a:solidFill>
                  <a:srgbClr val="16425D"/>
                </a:solidFill>
                <a:latin typeface="Average"/>
                <a:ea typeface="Average"/>
                <a:cs typeface="Average"/>
                <a:sym typeface="Average"/>
              </a:rPr>
              <a:t> </a:t>
            </a:r>
            <a:r>
              <a:rPr lang="en" sz="2400" b="1">
                <a:solidFill>
                  <a:srgbClr val="16425D"/>
                </a:solidFill>
                <a:latin typeface="Average"/>
                <a:ea typeface="Average"/>
                <a:cs typeface="Average"/>
                <a:sym typeface="Average"/>
              </a:rPr>
              <a:t>ROADMAP</a:t>
            </a:r>
            <a:endParaRPr sz="2400" b="1">
              <a:solidFill>
                <a:srgbClr val="000000"/>
              </a:solidFill>
              <a:latin typeface="Average"/>
              <a:ea typeface="Average"/>
              <a:cs typeface="Average"/>
              <a:sym typeface="Average"/>
            </a:endParaRPr>
          </a:p>
        </p:txBody>
      </p:sp>
      <p:sp>
        <p:nvSpPr>
          <p:cNvPr id="418" name="Google Shape;418;p30"/>
          <p:cNvSpPr txBox="1"/>
          <p:nvPr/>
        </p:nvSpPr>
        <p:spPr>
          <a:xfrm>
            <a:off x="8476175" y="429700"/>
            <a:ext cx="667800" cy="3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419" name="Google Shape;419;p30"/>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Powerpoint Smart Art</a:t>
            </a:r>
            <a:endParaRPr sz="700" i="1">
              <a:latin typeface="Open Sans"/>
              <a:ea typeface="Open Sans"/>
              <a:cs typeface="Open Sans"/>
              <a:sym typeface="Open Sans"/>
            </a:endParaRPr>
          </a:p>
          <a:p>
            <a:pPr marL="0" lvl="0" indent="0" algn="l"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3"/>
        <p:cNvGrpSpPr/>
        <p:nvPr/>
      </p:nvGrpSpPr>
      <p:grpSpPr>
        <a:xfrm>
          <a:off x="0" y="0"/>
          <a:ext cx="0" cy="0"/>
          <a:chOff x="0" y="0"/>
          <a:chExt cx="0" cy="0"/>
        </a:xfrm>
      </p:grpSpPr>
      <p:sp>
        <p:nvSpPr>
          <p:cNvPr id="424" name="Google Shape;424;p31"/>
          <p:cNvSpPr txBox="1">
            <a:spLocks noGrp="1"/>
          </p:cNvSpPr>
          <p:nvPr>
            <p:ph type="title"/>
          </p:nvPr>
        </p:nvSpPr>
        <p:spPr>
          <a:xfrm>
            <a:off x="149700" y="90550"/>
            <a:ext cx="8844600" cy="8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Average"/>
                <a:ea typeface="Average"/>
                <a:cs typeface="Average"/>
                <a:sym typeface="Average"/>
              </a:rPr>
              <a:t>Daily Scrum - Agenda</a:t>
            </a:r>
            <a:endParaRPr sz="3600" b="1">
              <a:latin typeface="Average"/>
              <a:ea typeface="Average"/>
              <a:cs typeface="Average"/>
              <a:sym typeface="Average"/>
            </a:endParaRPr>
          </a:p>
        </p:txBody>
      </p:sp>
      <p:pic>
        <p:nvPicPr>
          <p:cNvPr id="425" name="Google Shape;425;p31"/>
          <p:cNvPicPr preferRelativeResize="0"/>
          <p:nvPr/>
        </p:nvPicPr>
        <p:blipFill>
          <a:blip r:embed="rId3">
            <a:alphaModFix/>
          </a:blip>
          <a:stretch>
            <a:fillRect/>
          </a:stretch>
        </p:blipFill>
        <p:spPr>
          <a:xfrm>
            <a:off x="420375" y="943750"/>
            <a:ext cx="4414025" cy="3692824"/>
          </a:xfrm>
          <a:prstGeom prst="rect">
            <a:avLst/>
          </a:prstGeom>
          <a:noFill/>
          <a:ln>
            <a:noFill/>
          </a:ln>
        </p:spPr>
      </p:pic>
      <p:sp>
        <p:nvSpPr>
          <p:cNvPr id="426" name="Google Shape;426;p31"/>
          <p:cNvSpPr txBox="1"/>
          <p:nvPr/>
        </p:nvSpPr>
        <p:spPr>
          <a:xfrm>
            <a:off x="4985950" y="840775"/>
            <a:ext cx="667800" cy="3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427" name="Google Shape;427;p31"/>
          <p:cNvSpPr txBox="1"/>
          <p:nvPr/>
        </p:nvSpPr>
        <p:spPr>
          <a:xfrm>
            <a:off x="5275200" y="1126263"/>
            <a:ext cx="3511500" cy="3635100"/>
          </a:xfrm>
          <a:prstGeom prst="rect">
            <a:avLst/>
          </a:prstGeom>
          <a:noFill/>
          <a:ln>
            <a:noFill/>
          </a:ln>
        </p:spPr>
        <p:txBody>
          <a:bodyPr spcFirstLastPara="1" wrap="square" lIns="91425" tIns="91425" rIns="91425" bIns="91425" anchor="t" anchorCtr="0">
            <a:noAutofit/>
          </a:bodyPr>
          <a:lstStyle/>
          <a:p>
            <a:pPr marL="457200" lvl="0" indent="-304800" rtl="0">
              <a:spcBef>
                <a:spcPts val="0"/>
              </a:spcBef>
              <a:spcAft>
                <a:spcPts val="0"/>
              </a:spcAft>
              <a:buSzPts val="1200"/>
              <a:buFont typeface="Open Sans"/>
              <a:buChar char="●"/>
            </a:pPr>
            <a:r>
              <a:rPr lang="en" sz="1200" dirty="0">
                <a:latin typeface="Open Sans"/>
                <a:ea typeface="Open Sans"/>
                <a:cs typeface="Open Sans"/>
                <a:sym typeface="Open Sans"/>
              </a:rPr>
              <a:t>Daily stand up meetings were held for from 11 am - 11 : 15 am</a:t>
            </a:r>
            <a:br>
              <a:rPr lang="en" sz="1200" dirty="0">
                <a:latin typeface="Open Sans"/>
                <a:ea typeface="Open Sans"/>
                <a:cs typeface="Open Sans"/>
                <a:sym typeface="Open Sans"/>
              </a:rPr>
            </a:br>
            <a:endParaRPr sz="1200" dirty="0">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en" sz="1200" dirty="0">
                <a:latin typeface="Open Sans"/>
                <a:ea typeface="Open Sans"/>
                <a:cs typeface="Open Sans"/>
                <a:sym typeface="Open Sans"/>
              </a:rPr>
              <a:t>Stand up meetings conducted over Zoom call</a:t>
            </a:r>
            <a:br>
              <a:rPr lang="en" sz="1200" dirty="0">
                <a:latin typeface="Open Sans"/>
                <a:ea typeface="Open Sans"/>
                <a:cs typeface="Open Sans"/>
                <a:sym typeface="Open Sans"/>
              </a:rPr>
            </a:br>
            <a:endParaRPr sz="1200" dirty="0">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en" sz="1200" dirty="0">
                <a:latin typeface="Open Sans"/>
                <a:ea typeface="Open Sans"/>
                <a:cs typeface="Open Sans"/>
                <a:sym typeface="Open Sans"/>
              </a:rPr>
              <a:t>Duration of the stand up meeting was limited to 15 minutes</a:t>
            </a:r>
            <a:br>
              <a:rPr lang="en" sz="1200" dirty="0">
                <a:latin typeface="Open Sans"/>
                <a:ea typeface="Open Sans"/>
                <a:cs typeface="Open Sans"/>
                <a:sym typeface="Open Sans"/>
              </a:rPr>
            </a:br>
            <a:endParaRPr sz="1200" dirty="0">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en" sz="1200" dirty="0">
                <a:latin typeface="Open Sans"/>
                <a:ea typeface="Open Sans"/>
                <a:cs typeface="Open Sans"/>
                <a:sym typeface="Open Sans"/>
              </a:rPr>
              <a:t>Stand up meetings were run by the Scrum Master</a:t>
            </a:r>
            <a:br>
              <a:rPr lang="en" sz="1200" dirty="0">
                <a:latin typeface="Open Sans"/>
                <a:ea typeface="Open Sans"/>
                <a:cs typeface="Open Sans"/>
                <a:sym typeface="Open Sans"/>
              </a:rPr>
            </a:br>
            <a:endParaRPr sz="1200" dirty="0">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en" sz="1200" dirty="0">
                <a:latin typeface="Open Sans"/>
                <a:ea typeface="Open Sans"/>
                <a:cs typeface="Open Sans"/>
                <a:sym typeface="Open Sans"/>
              </a:rPr>
              <a:t>Each member responsibly answered 3 key questions - previous day achievement, plan for the day and blockers (if any)</a:t>
            </a:r>
            <a:br>
              <a:rPr lang="en" sz="1200" dirty="0">
                <a:latin typeface="Open Sans"/>
                <a:ea typeface="Open Sans"/>
                <a:cs typeface="Open Sans"/>
                <a:sym typeface="Open Sans"/>
              </a:rPr>
            </a:br>
            <a:endParaRPr sz="1200" dirty="0">
              <a:latin typeface="Open Sans"/>
              <a:ea typeface="Open Sans"/>
              <a:cs typeface="Open Sans"/>
              <a:sym typeface="Open Sans"/>
            </a:endParaRPr>
          </a:p>
          <a:p>
            <a:pPr marL="457200" lvl="0" indent="-304800" rtl="0">
              <a:spcBef>
                <a:spcPts val="0"/>
              </a:spcBef>
              <a:spcAft>
                <a:spcPts val="0"/>
              </a:spcAft>
              <a:buSzPts val="1200"/>
              <a:buFont typeface="Open Sans"/>
              <a:buChar char="●"/>
            </a:pPr>
            <a:r>
              <a:rPr lang="en" sz="1200" dirty="0">
                <a:latin typeface="Open Sans"/>
                <a:ea typeface="Open Sans"/>
                <a:cs typeface="Open Sans"/>
                <a:sym typeface="Open Sans"/>
              </a:rPr>
              <a:t>Product Owner was a part of the stand up meetings as well - to resolve issues that the team had.</a:t>
            </a:r>
            <a:endParaRPr sz="1200" dirty="0">
              <a:latin typeface="Open Sans"/>
              <a:ea typeface="Open Sans"/>
              <a:cs typeface="Open Sans"/>
              <a:sym typeface="Open Sans"/>
            </a:endParaRPr>
          </a:p>
        </p:txBody>
      </p:sp>
      <p:sp>
        <p:nvSpPr>
          <p:cNvPr id="428" name="Google Shape;428;p31"/>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https://startinfinity.com/product-management-framework/scrum-sprint/scrum-meeting-daily-standup</a:t>
            </a: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2"/>
        <p:cNvGrpSpPr/>
        <p:nvPr/>
      </p:nvGrpSpPr>
      <p:grpSpPr>
        <a:xfrm>
          <a:off x="0" y="0"/>
          <a:ext cx="0" cy="0"/>
          <a:chOff x="0" y="0"/>
          <a:chExt cx="0" cy="0"/>
        </a:xfrm>
      </p:grpSpPr>
      <p:sp>
        <p:nvSpPr>
          <p:cNvPr id="433" name="Google Shape;433;p32"/>
          <p:cNvSpPr txBox="1">
            <a:spLocks noGrp="1"/>
          </p:cNvSpPr>
          <p:nvPr>
            <p:ph type="title"/>
          </p:nvPr>
        </p:nvSpPr>
        <p:spPr>
          <a:xfrm>
            <a:off x="118375" y="62225"/>
            <a:ext cx="8844600" cy="8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Average"/>
                <a:ea typeface="Average"/>
                <a:cs typeface="Average"/>
                <a:sym typeface="Average"/>
              </a:rPr>
              <a:t>Daily Scrum - Logs: Week 1</a:t>
            </a:r>
            <a:endParaRPr sz="3600" b="1">
              <a:latin typeface="Average"/>
              <a:ea typeface="Average"/>
              <a:cs typeface="Average"/>
              <a:sym typeface="Average"/>
            </a:endParaRPr>
          </a:p>
        </p:txBody>
      </p:sp>
      <p:graphicFrame>
        <p:nvGraphicFramePr>
          <p:cNvPr id="434" name="Google Shape;434;p32"/>
          <p:cNvGraphicFramePr/>
          <p:nvPr/>
        </p:nvGraphicFramePr>
        <p:xfrm>
          <a:off x="408525" y="1144575"/>
          <a:ext cx="8326950" cy="3797175"/>
        </p:xfrm>
        <a:graphic>
          <a:graphicData uri="http://schemas.openxmlformats.org/drawingml/2006/table">
            <a:tbl>
              <a:tblPr>
                <a:noFill/>
                <a:tableStyleId>{99551A7B-9CA7-4788-8111-F9E0ABB20B7A}</a:tableStyleId>
              </a:tblPr>
              <a:tblGrid>
                <a:gridCol w="990250">
                  <a:extLst>
                    <a:ext uri="{9D8B030D-6E8A-4147-A177-3AD203B41FA5}">
                      <a16:colId xmlns:a16="http://schemas.microsoft.com/office/drawing/2014/main" val="20000"/>
                    </a:ext>
                  </a:extLst>
                </a:gridCol>
                <a:gridCol w="1785400">
                  <a:extLst>
                    <a:ext uri="{9D8B030D-6E8A-4147-A177-3AD203B41FA5}">
                      <a16:colId xmlns:a16="http://schemas.microsoft.com/office/drawing/2014/main" val="20001"/>
                    </a:ext>
                  </a:extLst>
                </a:gridCol>
                <a:gridCol w="1387825">
                  <a:extLst>
                    <a:ext uri="{9D8B030D-6E8A-4147-A177-3AD203B41FA5}">
                      <a16:colId xmlns:a16="http://schemas.microsoft.com/office/drawing/2014/main" val="20002"/>
                    </a:ext>
                  </a:extLst>
                </a:gridCol>
                <a:gridCol w="1387825">
                  <a:extLst>
                    <a:ext uri="{9D8B030D-6E8A-4147-A177-3AD203B41FA5}">
                      <a16:colId xmlns:a16="http://schemas.microsoft.com/office/drawing/2014/main" val="20003"/>
                    </a:ext>
                  </a:extLst>
                </a:gridCol>
                <a:gridCol w="1387825">
                  <a:extLst>
                    <a:ext uri="{9D8B030D-6E8A-4147-A177-3AD203B41FA5}">
                      <a16:colId xmlns:a16="http://schemas.microsoft.com/office/drawing/2014/main" val="20004"/>
                    </a:ext>
                  </a:extLst>
                </a:gridCol>
                <a:gridCol w="1387825">
                  <a:extLst>
                    <a:ext uri="{9D8B030D-6E8A-4147-A177-3AD203B41FA5}">
                      <a16:colId xmlns:a16="http://schemas.microsoft.com/office/drawing/2014/main" val="20005"/>
                    </a:ext>
                  </a:extLst>
                </a:gridCol>
              </a:tblGrid>
              <a:tr h="524075">
                <a:tc>
                  <a:txBody>
                    <a:bodyPr/>
                    <a:lstStyle/>
                    <a:p>
                      <a:pPr marL="0" lvl="0" indent="0" algn="ctr" rtl="0">
                        <a:spcBef>
                          <a:spcPts val="0"/>
                        </a:spcBef>
                        <a:spcAft>
                          <a:spcPts val="0"/>
                        </a:spcAft>
                        <a:buNone/>
                      </a:pPr>
                      <a:r>
                        <a:rPr lang="en" sz="1100" b="1">
                          <a:latin typeface="Open Sans"/>
                          <a:ea typeface="Open Sans"/>
                          <a:cs typeface="Open Sans"/>
                          <a:sym typeface="Open Sans"/>
                        </a:rPr>
                        <a:t>Team Member</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Monday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Tuesday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Wednesday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Thursday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Friday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extLst>
                  <a:ext uri="{0D108BD9-81ED-4DB2-BD59-A6C34878D82A}">
                    <a16:rowId xmlns:a16="http://schemas.microsoft.com/office/drawing/2014/main" val="10000"/>
                  </a:ext>
                </a:extLst>
              </a:tr>
              <a:tr h="524075">
                <a:tc>
                  <a:txBody>
                    <a:bodyPr/>
                    <a:lstStyle/>
                    <a:p>
                      <a:pPr marL="0" lvl="0" indent="0" algn="ctr" rtl="0">
                        <a:spcBef>
                          <a:spcPts val="0"/>
                        </a:spcBef>
                        <a:spcAft>
                          <a:spcPts val="0"/>
                        </a:spcAft>
                        <a:buNone/>
                      </a:pPr>
                      <a:endParaRPr sz="1000">
                        <a:solidFill>
                          <a:srgbClr val="FFFFFF"/>
                        </a:solidFill>
                        <a:highlight>
                          <a:srgbClr val="000000"/>
                        </a:highlight>
                        <a:latin typeface="Open Sans"/>
                        <a:ea typeface="Open Sans"/>
                        <a:cs typeface="Open Sans"/>
                        <a:sym typeface="Open Sans"/>
                      </a:endParaRPr>
                    </a:p>
                    <a:p>
                      <a:pPr marL="0" lvl="0" indent="0" algn="ctr" rtl="0">
                        <a:spcBef>
                          <a:spcPts val="0"/>
                        </a:spcBef>
                        <a:spcAft>
                          <a:spcPts val="0"/>
                        </a:spcAft>
                        <a:buNone/>
                      </a:pP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p>
                      <a:pPr marL="0" lvl="0" indent="0" algn="ctr" rtl="0">
                        <a:spcBef>
                          <a:spcPts val="0"/>
                        </a:spcBef>
                        <a:spcAft>
                          <a:spcPts val="0"/>
                        </a:spcAft>
                        <a:buNone/>
                      </a:pPr>
                      <a:endParaRPr sz="1000" b="1">
                        <a:highlight>
                          <a:srgbClr val="000000"/>
                        </a:highlight>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p>
                      <a:pPr marL="0" lvl="0" indent="0" algn="ctr" rtl="0">
                        <a:spcBef>
                          <a:spcPts val="0"/>
                        </a:spcBef>
                        <a:spcAft>
                          <a:spcPts val="0"/>
                        </a:spcAft>
                        <a:buNone/>
                      </a:pPr>
                      <a:endParaRPr sz="10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p>
                      <a:pPr marL="0" lvl="0" indent="0" algn="ctr" rtl="0">
                        <a:spcBef>
                          <a:spcPts val="0"/>
                        </a:spcBef>
                        <a:spcAft>
                          <a:spcPts val="0"/>
                        </a:spcAft>
                        <a:buNone/>
                      </a:pPr>
                      <a:endParaRPr sz="10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p>
                      <a:pPr marL="0" lvl="0" indent="0" algn="ctr" rtl="0">
                        <a:spcBef>
                          <a:spcPts val="0"/>
                        </a:spcBef>
                        <a:spcAft>
                          <a:spcPts val="0"/>
                        </a:spcAft>
                        <a:buNone/>
                      </a:pPr>
                      <a:endParaRPr sz="10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4075">
                <a:tc>
                  <a:txBody>
                    <a:bodyPr/>
                    <a:lstStyle/>
                    <a:p>
                      <a:pPr marL="0" lvl="0" indent="0" algn="ctr" rtl="0">
                        <a:spcBef>
                          <a:spcPts val="0"/>
                        </a:spcBef>
                        <a:spcAft>
                          <a:spcPts val="0"/>
                        </a:spcAft>
                        <a:buNone/>
                      </a:pPr>
                      <a:r>
                        <a:rPr lang="en" sz="1000">
                          <a:latin typeface="Open Sans"/>
                          <a:ea typeface="Open Sans"/>
                          <a:cs typeface="Open Sans"/>
                          <a:sym typeface="Open Sans"/>
                        </a:rPr>
                        <a:t>Amanda</a:t>
                      </a:r>
                      <a:endParaRPr sz="10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Understanding user story requirements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Call for a discussion with HR Team</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Study steps in the current process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Study steps in the current recruitment</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Understand current recruitment status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4075">
                <a:tc>
                  <a:txBody>
                    <a:bodyPr/>
                    <a:lstStyle/>
                    <a:p>
                      <a:pPr marL="0" lvl="0" indent="0" algn="ctr" rtl="0">
                        <a:spcBef>
                          <a:spcPts val="0"/>
                        </a:spcBef>
                        <a:spcAft>
                          <a:spcPts val="0"/>
                        </a:spcAft>
                        <a:buNone/>
                      </a:pPr>
                      <a:r>
                        <a:rPr lang="en" sz="1000">
                          <a:latin typeface="Open Sans"/>
                          <a:ea typeface="Open Sans"/>
                          <a:cs typeface="Open Sans"/>
                          <a:sym typeface="Open Sans"/>
                        </a:rPr>
                        <a:t>Mike</a:t>
                      </a:r>
                      <a:endParaRPr sz="10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Understanding user story requirements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Call for a discussion with the HR Team.</a:t>
                      </a:r>
                      <a:endParaRPr sz="1000">
                        <a:latin typeface="Open Sans"/>
                        <a:ea typeface="Open Sans"/>
                        <a:cs typeface="Open Sans"/>
                        <a:sym typeface="Open Sans"/>
                      </a:endParaRPr>
                    </a:p>
                    <a:p>
                      <a:pPr marL="0" lvl="0" indent="0" algn="ctr" rtl="0">
                        <a:spcBef>
                          <a:spcPts val="0"/>
                        </a:spcBef>
                        <a:spcAft>
                          <a:spcPts val="0"/>
                        </a:spcAft>
                        <a:buNone/>
                      </a:pPr>
                      <a:r>
                        <a:rPr lang="en" sz="1000">
                          <a:latin typeface="Open Sans"/>
                          <a:ea typeface="Open Sans"/>
                          <a:cs typeface="Open Sans"/>
                          <a:sym typeface="Open Sans"/>
                        </a:rPr>
                        <a:t>Meet with Joanna</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Discuss points for candidate survey</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Formulate points for the candidate survey</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Enlist candidates to be part of the survey</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24075">
                <a:tc>
                  <a:txBody>
                    <a:bodyPr/>
                    <a:lstStyle/>
                    <a:p>
                      <a:pPr marL="0" lvl="0" indent="0" algn="ctr" rtl="0">
                        <a:spcBef>
                          <a:spcPts val="0"/>
                        </a:spcBef>
                        <a:spcAft>
                          <a:spcPts val="0"/>
                        </a:spcAft>
                        <a:buNone/>
                      </a:pPr>
                      <a:r>
                        <a:rPr lang="en" sz="1000">
                          <a:latin typeface="Open Sans"/>
                          <a:ea typeface="Open Sans"/>
                          <a:cs typeface="Open Sans"/>
                          <a:sym typeface="Open Sans"/>
                        </a:rPr>
                        <a:t>Susan</a:t>
                      </a:r>
                      <a:endParaRPr sz="10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Understanding user story requirements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 sz="1000">
                          <a:latin typeface="Open Sans"/>
                          <a:ea typeface="Open Sans"/>
                          <a:cs typeface="Open Sans"/>
                          <a:sym typeface="Open Sans"/>
                        </a:rPr>
                        <a:t>Discuss about template for documentation</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Outline the best practices with Wendy</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Share the in progress template for sanity check,review points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Finalise on the format and the contents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4075">
                <a:tc>
                  <a:txBody>
                    <a:bodyPr/>
                    <a:lstStyle/>
                    <a:p>
                      <a:pPr marL="0" lvl="0" indent="0" algn="ctr" rtl="0">
                        <a:spcBef>
                          <a:spcPts val="0"/>
                        </a:spcBef>
                        <a:spcAft>
                          <a:spcPts val="0"/>
                        </a:spcAft>
                        <a:buNone/>
                      </a:pPr>
                      <a:r>
                        <a:rPr lang="en" sz="1000">
                          <a:latin typeface="Open Sans"/>
                          <a:ea typeface="Open Sans"/>
                          <a:cs typeface="Open Sans"/>
                          <a:sym typeface="Open Sans"/>
                        </a:rPr>
                        <a:t>David</a:t>
                      </a:r>
                      <a:endParaRPr sz="10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Understanding user story requirements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Initiate discussion with Mike related to system architecture</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Share important follow-up documents with RA team</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Discussion with Amanda about key do’s and don'ts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Clarify needs and requirements based on D&amp;I with Joanna</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8"/>
        <p:cNvGrpSpPr/>
        <p:nvPr/>
      </p:nvGrpSpPr>
      <p:grpSpPr>
        <a:xfrm>
          <a:off x="0" y="0"/>
          <a:ext cx="0" cy="0"/>
          <a:chOff x="0" y="0"/>
          <a:chExt cx="0" cy="0"/>
        </a:xfrm>
      </p:grpSpPr>
      <p:graphicFrame>
        <p:nvGraphicFramePr>
          <p:cNvPr id="439" name="Google Shape;439;p33"/>
          <p:cNvGraphicFramePr/>
          <p:nvPr/>
        </p:nvGraphicFramePr>
        <p:xfrm>
          <a:off x="408525" y="1008813"/>
          <a:ext cx="8326950" cy="3739375"/>
        </p:xfrm>
        <a:graphic>
          <a:graphicData uri="http://schemas.openxmlformats.org/drawingml/2006/table">
            <a:tbl>
              <a:tblPr>
                <a:noFill/>
                <a:tableStyleId>{99551A7B-9CA7-4788-8111-F9E0ABB20B7A}</a:tableStyleId>
              </a:tblPr>
              <a:tblGrid>
                <a:gridCol w="1387825">
                  <a:extLst>
                    <a:ext uri="{9D8B030D-6E8A-4147-A177-3AD203B41FA5}">
                      <a16:colId xmlns:a16="http://schemas.microsoft.com/office/drawing/2014/main" val="20000"/>
                    </a:ext>
                  </a:extLst>
                </a:gridCol>
                <a:gridCol w="1387825">
                  <a:extLst>
                    <a:ext uri="{9D8B030D-6E8A-4147-A177-3AD203B41FA5}">
                      <a16:colId xmlns:a16="http://schemas.microsoft.com/office/drawing/2014/main" val="20001"/>
                    </a:ext>
                  </a:extLst>
                </a:gridCol>
                <a:gridCol w="1387825">
                  <a:extLst>
                    <a:ext uri="{9D8B030D-6E8A-4147-A177-3AD203B41FA5}">
                      <a16:colId xmlns:a16="http://schemas.microsoft.com/office/drawing/2014/main" val="20002"/>
                    </a:ext>
                  </a:extLst>
                </a:gridCol>
                <a:gridCol w="1387825">
                  <a:extLst>
                    <a:ext uri="{9D8B030D-6E8A-4147-A177-3AD203B41FA5}">
                      <a16:colId xmlns:a16="http://schemas.microsoft.com/office/drawing/2014/main" val="20003"/>
                    </a:ext>
                  </a:extLst>
                </a:gridCol>
                <a:gridCol w="1387825">
                  <a:extLst>
                    <a:ext uri="{9D8B030D-6E8A-4147-A177-3AD203B41FA5}">
                      <a16:colId xmlns:a16="http://schemas.microsoft.com/office/drawing/2014/main" val="20004"/>
                    </a:ext>
                  </a:extLst>
                </a:gridCol>
                <a:gridCol w="1387825">
                  <a:extLst>
                    <a:ext uri="{9D8B030D-6E8A-4147-A177-3AD203B41FA5}">
                      <a16:colId xmlns:a16="http://schemas.microsoft.com/office/drawing/2014/main" val="20005"/>
                    </a:ext>
                  </a:extLst>
                </a:gridCol>
              </a:tblGrid>
              <a:tr h="546250">
                <a:tc>
                  <a:txBody>
                    <a:bodyPr/>
                    <a:lstStyle/>
                    <a:p>
                      <a:pPr marL="0" lvl="0" indent="0" algn="ctr" rtl="0">
                        <a:spcBef>
                          <a:spcPts val="0"/>
                        </a:spcBef>
                        <a:spcAft>
                          <a:spcPts val="0"/>
                        </a:spcAft>
                        <a:buNone/>
                      </a:pPr>
                      <a:r>
                        <a:rPr lang="en" sz="1000" b="1">
                          <a:latin typeface="Open Sans"/>
                          <a:ea typeface="Open Sans"/>
                          <a:cs typeface="Open Sans"/>
                          <a:sym typeface="Open Sans"/>
                        </a:rPr>
                        <a:t>Team Member</a:t>
                      </a:r>
                      <a:endParaRPr sz="10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000" b="1">
                          <a:latin typeface="Open Sans"/>
                          <a:ea typeface="Open Sans"/>
                          <a:cs typeface="Open Sans"/>
                          <a:sym typeface="Open Sans"/>
                        </a:rPr>
                        <a:t>Monday</a:t>
                      </a:r>
                      <a:endParaRPr sz="10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000" b="1">
                          <a:latin typeface="Open Sans"/>
                          <a:ea typeface="Open Sans"/>
                          <a:cs typeface="Open Sans"/>
                          <a:sym typeface="Open Sans"/>
                        </a:rPr>
                        <a:t>Tuesday</a:t>
                      </a:r>
                      <a:endParaRPr sz="10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000" b="1">
                          <a:latin typeface="Open Sans"/>
                          <a:ea typeface="Open Sans"/>
                          <a:cs typeface="Open Sans"/>
                          <a:sym typeface="Open Sans"/>
                        </a:rPr>
                        <a:t>Wednesday</a:t>
                      </a:r>
                      <a:endParaRPr sz="10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000" b="1">
                          <a:latin typeface="Open Sans"/>
                          <a:ea typeface="Open Sans"/>
                          <a:cs typeface="Open Sans"/>
                          <a:sym typeface="Open Sans"/>
                        </a:rPr>
                        <a:t>Thursday</a:t>
                      </a:r>
                      <a:endParaRPr sz="10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000" b="1">
                          <a:latin typeface="Open Sans"/>
                          <a:ea typeface="Open Sans"/>
                          <a:cs typeface="Open Sans"/>
                          <a:sym typeface="Open Sans"/>
                        </a:rPr>
                        <a:t>Friday</a:t>
                      </a:r>
                      <a:endParaRPr sz="10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extLst>
                  <a:ext uri="{0D108BD9-81ED-4DB2-BD59-A6C34878D82A}">
                    <a16:rowId xmlns:a16="http://schemas.microsoft.com/office/drawing/2014/main" val="10000"/>
                  </a:ext>
                </a:extLst>
              </a:tr>
              <a:tr h="546250">
                <a:tc>
                  <a:txBody>
                    <a:bodyPr/>
                    <a:lstStyle/>
                    <a:p>
                      <a:pPr marL="0" lvl="0" indent="0" algn="ctr" rtl="0">
                        <a:spcBef>
                          <a:spcPts val="0"/>
                        </a:spcBef>
                        <a:spcAft>
                          <a:spcPts val="0"/>
                        </a:spcAft>
                        <a:buNone/>
                      </a:pPr>
                      <a:endParaRPr sz="900">
                        <a:solidFill>
                          <a:srgbClr val="FFFFFF"/>
                        </a:solidFill>
                        <a:highlight>
                          <a:srgbClr val="000000"/>
                        </a:highlight>
                        <a:latin typeface="Open Sans"/>
                        <a:ea typeface="Open Sans"/>
                        <a:cs typeface="Open Sans"/>
                        <a:sym typeface="Open Sans"/>
                      </a:endParaRPr>
                    </a:p>
                    <a:p>
                      <a:pPr marL="0" lvl="0" indent="0" algn="ctr" rtl="0">
                        <a:spcBef>
                          <a:spcPts val="0"/>
                        </a:spcBef>
                        <a:spcAft>
                          <a:spcPts val="0"/>
                        </a:spcAft>
                        <a:buNone/>
                      </a:pP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b="1">
                          <a:latin typeface="Open Sans"/>
                          <a:ea typeface="Open Sans"/>
                          <a:cs typeface="Open Sans"/>
                          <a:sym typeface="Open Sans"/>
                        </a:rPr>
                        <a:t>Daily Standup</a:t>
                      </a:r>
                      <a:endParaRPr sz="9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b="1">
                          <a:latin typeface="Open Sans"/>
                          <a:ea typeface="Open Sans"/>
                          <a:cs typeface="Open Sans"/>
                          <a:sym typeface="Open Sans"/>
                        </a:rPr>
                        <a:t>Daily Standup</a:t>
                      </a:r>
                      <a:endParaRPr sz="900" b="1">
                        <a:latin typeface="Open Sans"/>
                        <a:ea typeface="Open Sans"/>
                        <a:cs typeface="Open Sans"/>
                        <a:sym typeface="Open Sans"/>
                      </a:endParaRPr>
                    </a:p>
                    <a:p>
                      <a:pPr marL="0" lvl="0" indent="0" algn="ctr" rtl="0">
                        <a:spcBef>
                          <a:spcPts val="0"/>
                        </a:spcBef>
                        <a:spcAft>
                          <a:spcPts val="0"/>
                        </a:spcAft>
                        <a:buNone/>
                      </a:pPr>
                      <a:endParaRPr sz="9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b="1">
                          <a:latin typeface="Open Sans"/>
                          <a:ea typeface="Open Sans"/>
                          <a:cs typeface="Open Sans"/>
                          <a:sym typeface="Open Sans"/>
                        </a:rPr>
                        <a:t>Daily Standup</a:t>
                      </a:r>
                      <a:endParaRPr sz="900" b="1">
                        <a:latin typeface="Open Sans"/>
                        <a:ea typeface="Open Sans"/>
                        <a:cs typeface="Open Sans"/>
                        <a:sym typeface="Open Sans"/>
                      </a:endParaRPr>
                    </a:p>
                    <a:p>
                      <a:pPr marL="0" lvl="0" indent="0" algn="ctr" rtl="0">
                        <a:spcBef>
                          <a:spcPts val="0"/>
                        </a:spcBef>
                        <a:spcAft>
                          <a:spcPts val="0"/>
                        </a:spcAft>
                        <a:buNone/>
                      </a:pPr>
                      <a:endParaRPr sz="9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b="1">
                          <a:latin typeface="Open Sans"/>
                          <a:ea typeface="Open Sans"/>
                          <a:cs typeface="Open Sans"/>
                          <a:sym typeface="Open Sans"/>
                        </a:rPr>
                        <a:t>Daily Standup</a:t>
                      </a:r>
                      <a:endParaRPr sz="900" b="1">
                        <a:latin typeface="Open Sans"/>
                        <a:ea typeface="Open Sans"/>
                        <a:cs typeface="Open Sans"/>
                        <a:sym typeface="Open Sans"/>
                      </a:endParaRPr>
                    </a:p>
                    <a:p>
                      <a:pPr marL="0" lvl="0" indent="0" algn="ctr" rtl="0">
                        <a:spcBef>
                          <a:spcPts val="0"/>
                        </a:spcBef>
                        <a:spcAft>
                          <a:spcPts val="0"/>
                        </a:spcAft>
                        <a:buNone/>
                      </a:pPr>
                      <a:endParaRPr sz="9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b="1">
                          <a:latin typeface="Open Sans"/>
                          <a:ea typeface="Open Sans"/>
                          <a:cs typeface="Open Sans"/>
                          <a:sym typeface="Open Sans"/>
                        </a:rPr>
                        <a:t>Daily Standup</a:t>
                      </a:r>
                      <a:endParaRPr sz="900" b="1">
                        <a:latin typeface="Open Sans"/>
                        <a:ea typeface="Open Sans"/>
                        <a:cs typeface="Open Sans"/>
                        <a:sym typeface="Open Sans"/>
                      </a:endParaRPr>
                    </a:p>
                    <a:p>
                      <a:pPr marL="0" lvl="0" indent="0" algn="ctr" rtl="0">
                        <a:spcBef>
                          <a:spcPts val="0"/>
                        </a:spcBef>
                        <a:spcAft>
                          <a:spcPts val="0"/>
                        </a:spcAft>
                        <a:buNone/>
                      </a:pPr>
                      <a:endParaRPr sz="9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46250">
                <a:tc>
                  <a:txBody>
                    <a:bodyPr/>
                    <a:lstStyle/>
                    <a:p>
                      <a:pPr marL="0" lvl="0" indent="0" algn="ctr" rtl="0">
                        <a:spcBef>
                          <a:spcPts val="0"/>
                        </a:spcBef>
                        <a:spcAft>
                          <a:spcPts val="0"/>
                        </a:spcAft>
                        <a:buNone/>
                      </a:pPr>
                      <a:r>
                        <a:rPr lang="en" sz="900">
                          <a:latin typeface="Open Sans"/>
                          <a:ea typeface="Open Sans"/>
                          <a:cs typeface="Open Sans"/>
                          <a:sym typeface="Open Sans"/>
                        </a:rPr>
                        <a:t>Amanda</a:t>
                      </a:r>
                      <a:endParaRPr sz="9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Make a report of the studied steps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Discuss report with HR Team</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Analyze the report and study statistics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Figure out most time consuming process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List the most time consuming process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885525">
                <a:tc>
                  <a:txBody>
                    <a:bodyPr/>
                    <a:lstStyle/>
                    <a:p>
                      <a:pPr marL="0" lvl="0" indent="0" algn="ctr" rtl="0">
                        <a:spcBef>
                          <a:spcPts val="0"/>
                        </a:spcBef>
                        <a:spcAft>
                          <a:spcPts val="0"/>
                        </a:spcAft>
                        <a:buNone/>
                      </a:pPr>
                      <a:r>
                        <a:rPr lang="en" sz="900">
                          <a:latin typeface="Open Sans"/>
                          <a:ea typeface="Open Sans"/>
                          <a:cs typeface="Open Sans"/>
                          <a:sym typeface="Open Sans"/>
                        </a:rPr>
                        <a:t>Mike</a:t>
                      </a:r>
                      <a:endParaRPr sz="9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Design questions to be included in the survey</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Formulate employee sentiments, recruitment, boarding experience related questions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Analyze survey responses</a:t>
                      </a:r>
                      <a:endParaRPr sz="900">
                        <a:latin typeface="Open Sans"/>
                        <a:ea typeface="Open Sans"/>
                        <a:cs typeface="Open Sans"/>
                        <a:sym typeface="Open Sans"/>
                      </a:endParaRPr>
                    </a:p>
                    <a:p>
                      <a:pPr marL="0" lvl="0" indent="0" algn="l" rtl="0">
                        <a:spcBef>
                          <a:spcPts val="0"/>
                        </a:spcBef>
                        <a:spcAft>
                          <a:spcPts val="0"/>
                        </a:spcAft>
                        <a:buNone/>
                      </a:pPr>
                      <a:endParaRPr sz="13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Perform SWOT analysis of D&amp;I</a:t>
                      </a:r>
                      <a:endParaRPr sz="13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Analyse and discuss about the resume sourcing channels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607550">
                <a:tc>
                  <a:txBody>
                    <a:bodyPr/>
                    <a:lstStyle/>
                    <a:p>
                      <a:pPr marL="0" lvl="0" indent="0" algn="ctr" rtl="0">
                        <a:spcBef>
                          <a:spcPts val="0"/>
                        </a:spcBef>
                        <a:spcAft>
                          <a:spcPts val="0"/>
                        </a:spcAft>
                        <a:buNone/>
                      </a:pPr>
                      <a:r>
                        <a:rPr lang="en" sz="900">
                          <a:latin typeface="Open Sans"/>
                          <a:ea typeface="Open Sans"/>
                          <a:cs typeface="Open Sans"/>
                          <a:sym typeface="Open Sans"/>
                        </a:rPr>
                        <a:t>Susan</a:t>
                      </a:r>
                      <a:endParaRPr sz="9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Discuss about the flow of the proposal deck</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Nothing to discuss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Nothing to discuss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Share the incomplete proposal deck for Wendy’s buy-in</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Review points from Wendy and Joanna</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607550">
                <a:tc>
                  <a:txBody>
                    <a:bodyPr/>
                    <a:lstStyle/>
                    <a:p>
                      <a:pPr marL="0" lvl="0" indent="0" algn="ctr" rtl="0">
                        <a:spcBef>
                          <a:spcPts val="0"/>
                        </a:spcBef>
                        <a:spcAft>
                          <a:spcPts val="0"/>
                        </a:spcAft>
                        <a:buNone/>
                      </a:pPr>
                      <a:r>
                        <a:rPr lang="en" sz="900">
                          <a:latin typeface="Open Sans"/>
                          <a:ea typeface="Open Sans"/>
                          <a:cs typeface="Open Sans"/>
                          <a:sym typeface="Open Sans"/>
                        </a:rPr>
                        <a:t>David</a:t>
                      </a:r>
                      <a:endParaRPr sz="9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Discussion with Mike about skill based survey questions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Discussion with Amanda &amp; Mike about survey rollout</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Nothing to discuss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Chalk out a rough employee group structure with Mike</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900">
                          <a:latin typeface="Open Sans"/>
                          <a:ea typeface="Open Sans"/>
                          <a:cs typeface="Open Sans"/>
                          <a:sym typeface="Open Sans"/>
                        </a:rPr>
                        <a:t>Nothing to discuss</a:t>
                      </a:r>
                      <a:endParaRPr sz="9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0" name="Google Shape;440;p33"/>
          <p:cNvSpPr txBox="1">
            <a:spLocks noGrp="1"/>
          </p:cNvSpPr>
          <p:nvPr>
            <p:ph type="title"/>
          </p:nvPr>
        </p:nvSpPr>
        <p:spPr>
          <a:xfrm>
            <a:off x="149700" y="73425"/>
            <a:ext cx="8844600" cy="8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Average"/>
                <a:ea typeface="Average"/>
                <a:cs typeface="Average"/>
                <a:sym typeface="Average"/>
              </a:rPr>
              <a:t>Daily Scrum - Logs: Week 2</a:t>
            </a:r>
            <a:endParaRPr sz="3600" b="1">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4"/>
        <p:cNvGrpSpPr/>
        <p:nvPr/>
      </p:nvGrpSpPr>
      <p:grpSpPr>
        <a:xfrm>
          <a:off x="0" y="0"/>
          <a:ext cx="0" cy="0"/>
          <a:chOff x="0" y="0"/>
          <a:chExt cx="0" cy="0"/>
        </a:xfrm>
      </p:grpSpPr>
      <p:graphicFrame>
        <p:nvGraphicFramePr>
          <p:cNvPr id="445" name="Google Shape;445;p34"/>
          <p:cNvGraphicFramePr/>
          <p:nvPr/>
        </p:nvGraphicFramePr>
        <p:xfrm>
          <a:off x="408525" y="1127925"/>
          <a:ext cx="8326950" cy="3608350"/>
        </p:xfrm>
        <a:graphic>
          <a:graphicData uri="http://schemas.openxmlformats.org/drawingml/2006/table">
            <a:tbl>
              <a:tblPr>
                <a:noFill/>
                <a:tableStyleId>{99551A7B-9CA7-4788-8111-F9E0ABB20B7A}</a:tableStyleId>
              </a:tblPr>
              <a:tblGrid>
                <a:gridCol w="1387825">
                  <a:extLst>
                    <a:ext uri="{9D8B030D-6E8A-4147-A177-3AD203B41FA5}">
                      <a16:colId xmlns:a16="http://schemas.microsoft.com/office/drawing/2014/main" val="20000"/>
                    </a:ext>
                  </a:extLst>
                </a:gridCol>
                <a:gridCol w="1387825">
                  <a:extLst>
                    <a:ext uri="{9D8B030D-6E8A-4147-A177-3AD203B41FA5}">
                      <a16:colId xmlns:a16="http://schemas.microsoft.com/office/drawing/2014/main" val="20001"/>
                    </a:ext>
                  </a:extLst>
                </a:gridCol>
                <a:gridCol w="1387825">
                  <a:extLst>
                    <a:ext uri="{9D8B030D-6E8A-4147-A177-3AD203B41FA5}">
                      <a16:colId xmlns:a16="http://schemas.microsoft.com/office/drawing/2014/main" val="20002"/>
                    </a:ext>
                  </a:extLst>
                </a:gridCol>
                <a:gridCol w="1387825">
                  <a:extLst>
                    <a:ext uri="{9D8B030D-6E8A-4147-A177-3AD203B41FA5}">
                      <a16:colId xmlns:a16="http://schemas.microsoft.com/office/drawing/2014/main" val="20003"/>
                    </a:ext>
                  </a:extLst>
                </a:gridCol>
                <a:gridCol w="1387825">
                  <a:extLst>
                    <a:ext uri="{9D8B030D-6E8A-4147-A177-3AD203B41FA5}">
                      <a16:colId xmlns:a16="http://schemas.microsoft.com/office/drawing/2014/main" val="20004"/>
                    </a:ext>
                  </a:extLst>
                </a:gridCol>
                <a:gridCol w="1387825">
                  <a:extLst>
                    <a:ext uri="{9D8B030D-6E8A-4147-A177-3AD203B41FA5}">
                      <a16:colId xmlns:a16="http://schemas.microsoft.com/office/drawing/2014/main" val="20005"/>
                    </a:ext>
                  </a:extLst>
                </a:gridCol>
              </a:tblGrid>
              <a:tr h="524075">
                <a:tc>
                  <a:txBody>
                    <a:bodyPr/>
                    <a:lstStyle/>
                    <a:p>
                      <a:pPr marL="0" lvl="0" indent="0" algn="ctr" rtl="0">
                        <a:spcBef>
                          <a:spcPts val="0"/>
                        </a:spcBef>
                        <a:spcAft>
                          <a:spcPts val="0"/>
                        </a:spcAft>
                        <a:buNone/>
                      </a:pPr>
                      <a:r>
                        <a:rPr lang="en" sz="1100" b="1">
                          <a:latin typeface="Open Sans"/>
                          <a:ea typeface="Open Sans"/>
                          <a:cs typeface="Open Sans"/>
                          <a:sym typeface="Open Sans"/>
                        </a:rPr>
                        <a:t>Team Member</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Monday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Tuesday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Wednesday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Thursday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tc>
                  <a:txBody>
                    <a:bodyPr/>
                    <a:lstStyle/>
                    <a:p>
                      <a:pPr marL="0" lvl="0" indent="0" algn="ctr" rtl="0">
                        <a:spcBef>
                          <a:spcPts val="0"/>
                        </a:spcBef>
                        <a:spcAft>
                          <a:spcPts val="0"/>
                        </a:spcAft>
                        <a:buNone/>
                      </a:pPr>
                      <a:r>
                        <a:rPr lang="en" sz="1100" b="1">
                          <a:latin typeface="Open Sans"/>
                          <a:ea typeface="Open Sans"/>
                          <a:cs typeface="Open Sans"/>
                          <a:sym typeface="Open Sans"/>
                        </a:rPr>
                        <a:t>Friday</a:t>
                      </a:r>
                      <a:endParaRPr sz="1100" b="1">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76A5AF"/>
                    </a:solidFill>
                  </a:tcPr>
                </a:tc>
                <a:extLst>
                  <a:ext uri="{0D108BD9-81ED-4DB2-BD59-A6C34878D82A}">
                    <a16:rowId xmlns:a16="http://schemas.microsoft.com/office/drawing/2014/main" val="10000"/>
                  </a:ext>
                </a:extLst>
              </a:tr>
              <a:tr h="524075">
                <a:tc>
                  <a:txBody>
                    <a:bodyPr/>
                    <a:lstStyle/>
                    <a:p>
                      <a:pPr marL="0" lvl="0" indent="0" algn="ctr" rtl="0">
                        <a:spcBef>
                          <a:spcPts val="0"/>
                        </a:spcBef>
                        <a:spcAft>
                          <a:spcPts val="0"/>
                        </a:spcAft>
                        <a:buNone/>
                      </a:pPr>
                      <a:endParaRPr sz="1000">
                        <a:solidFill>
                          <a:srgbClr val="FFFFFF"/>
                        </a:solidFill>
                        <a:highlight>
                          <a:srgbClr val="000000"/>
                        </a:highlight>
                        <a:latin typeface="Open Sans"/>
                        <a:ea typeface="Open Sans"/>
                        <a:cs typeface="Open Sans"/>
                        <a:sym typeface="Open Sans"/>
                      </a:endParaRPr>
                    </a:p>
                    <a:p>
                      <a:pPr marL="0" lvl="0" indent="0" algn="ctr" rtl="0">
                        <a:spcBef>
                          <a:spcPts val="0"/>
                        </a:spcBef>
                        <a:spcAft>
                          <a:spcPts val="0"/>
                        </a:spcAft>
                        <a:buNone/>
                      </a:pP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p>
                      <a:pPr marL="0" lvl="0" indent="0" algn="ctr" rtl="0">
                        <a:spcBef>
                          <a:spcPts val="0"/>
                        </a:spcBef>
                        <a:spcAft>
                          <a:spcPts val="0"/>
                        </a:spcAft>
                        <a:buNone/>
                      </a:pPr>
                      <a:endParaRPr sz="10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p>
                      <a:pPr marL="0" lvl="0" indent="0" algn="ctr" rtl="0">
                        <a:spcBef>
                          <a:spcPts val="0"/>
                        </a:spcBef>
                        <a:spcAft>
                          <a:spcPts val="0"/>
                        </a:spcAft>
                        <a:buNone/>
                      </a:pPr>
                      <a:endParaRPr sz="10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b="1">
                          <a:latin typeface="Open Sans"/>
                          <a:ea typeface="Open Sans"/>
                          <a:cs typeface="Open Sans"/>
                          <a:sym typeface="Open Sans"/>
                        </a:rPr>
                        <a:t>Daily Standup</a:t>
                      </a:r>
                      <a:endParaRPr sz="1000" b="1">
                        <a:latin typeface="Open Sans"/>
                        <a:ea typeface="Open Sans"/>
                        <a:cs typeface="Open Sans"/>
                        <a:sym typeface="Open Sans"/>
                      </a:endParaRPr>
                    </a:p>
                    <a:p>
                      <a:pPr marL="0" lvl="0" indent="0" algn="ctr" rtl="0">
                        <a:spcBef>
                          <a:spcPts val="0"/>
                        </a:spcBef>
                        <a:spcAft>
                          <a:spcPts val="0"/>
                        </a:spcAft>
                        <a:buNone/>
                      </a:pPr>
                      <a:endParaRPr sz="1000" b="1">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524075">
                <a:tc>
                  <a:txBody>
                    <a:bodyPr/>
                    <a:lstStyle/>
                    <a:p>
                      <a:pPr marL="0" lvl="0" indent="0" algn="ctr" rtl="0">
                        <a:spcBef>
                          <a:spcPts val="0"/>
                        </a:spcBef>
                        <a:spcAft>
                          <a:spcPts val="0"/>
                        </a:spcAft>
                        <a:buNone/>
                      </a:pPr>
                      <a:r>
                        <a:rPr lang="en" sz="1000">
                          <a:latin typeface="Open Sans"/>
                          <a:ea typeface="Open Sans"/>
                          <a:cs typeface="Open Sans"/>
                          <a:sym typeface="Open Sans"/>
                        </a:rPr>
                        <a:t>Amanda</a:t>
                      </a:r>
                      <a:endParaRPr sz="10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Identify bottlenecks in recruiting strategy</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Identify gaps to be bridged </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Meet with Sprint Consolidator </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Work with Sprint Consolidator on the deck</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Final changes and review of the deck</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524075">
                <a:tc>
                  <a:txBody>
                    <a:bodyPr/>
                    <a:lstStyle/>
                    <a:p>
                      <a:pPr marL="0" lvl="0" indent="0" algn="ctr" rtl="0">
                        <a:spcBef>
                          <a:spcPts val="0"/>
                        </a:spcBef>
                        <a:spcAft>
                          <a:spcPts val="0"/>
                        </a:spcAft>
                        <a:buNone/>
                      </a:pPr>
                      <a:r>
                        <a:rPr lang="en" sz="1000">
                          <a:latin typeface="Open Sans"/>
                          <a:ea typeface="Open Sans"/>
                          <a:cs typeface="Open Sans"/>
                          <a:sym typeface="Open Sans"/>
                        </a:rPr>
                        <a:t>Mike</a:t>
                      </a:r>
                      <a:endParaRPr sz="10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Research about the existing AI tools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Research about the existing AI tools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Categorize tools that help meet challenges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Benchmark shortlisted tools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Final changes and review of the deck</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524075">
                <a:tc>
                  <a:txBody>
                    <a:bodyPr/>
                    <a:lstStyle/>
                    <a:p>
                      <a:pPr marL="0" lvl="0" indent="0" algn="ctr" rtl="0">
                        <a:spcBef>
                          <a:spcPts val="0"/>
                        </a:spcBef>
                        <a:spcAft>
                          <a:spcPts val="0"/>
                        </a:spcAft>
                        <a:buNone/>
                      </a:pPr>
                      <a:r>
                        <a:rPr lang="en" sz="1000">
                          <a:latin typeface="Open Sans"/>
                          <a:ea typeface="Open Sans"/>
                          <a:cs typeface="Open Sans"/>
                          <a:sym typeface="Open Sans"/>
                        </a:rPr>
                        <a:t>Susan</a:t>
                      </a:r>
                      <a:endParaRPr sz="10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Integrate all the questions </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Nothing to discuss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Nothing to discuss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Discuss proposal changes with Amanda and Wendy</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Final changes and review of the deck</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524075">
                <a:tc>
                  <a:txBody>
                    <a:bodyPr/>
                    <a:lstStyle/>
                    <a:p>
                      <a:pPr marL="0" lvl="0" indent="0" algn="ctr" rtl="0">
                        <a:spcBef>
                          <a:spcPts val="0"/>
                        </a:spcBef>
                        <a:spcAft>
                          <a:spcPts val="0"/>
                        </a:spcAft>
                        <a:buNone/>
                      </a:pPr>
                      <a:r>
                        <a:rPr lang="en" sz="1000">
                          <a:latin typeface="Open Sans"/>
                          <a:ea typeface="Open Sans"/>
                          <a:cs typeface="Open Sans"/>
                          <a:sym typeface="Open Sans"/>
                        </a:rPr>
                        <a:t>David</a:t>
                      </a:r>
                      <a:endParaRPr sz="10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Nothing to discuss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Walkthrough with Mike to categorize AI tools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Review categorization with Wendy </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Nothing to discuss</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000">
                          <a:latin typeface="Open Sans"/>
                          <a:ea typeface="Open Sans"/>
                          <a:cs typeface="Open Sans"/>
                          <a:sym typeface="Open Sans"/>
                        </a:rPr>
                        <a:t>Final changes and review of the deck</a:t>
                      </a:r>
                      <a:endParaRPr sz="10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446" name="Google Shape;446;p34"/>
          <p:cNvSpPr txBox="1">
            <a:spLocks noGrp="1"/>
          </p:cNvSpPr>
          <p:nvPr>
            <p:ph type="title"/>
          </p:nvPr>
        </p:nvSpPr>
        <p:spPr>
          <a:xfrm>
            <a:off x="149700" y="101775"/>
            <a:ext cx="8844600" cy="85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latin typeface="Average"/>
                <a:ea typeface="Average"/>
                <a:cs typeface="Average"/>
                <a:sym typeface="Average"/>
              </a:rPr>
              <a:t>Daily Scrum - Logs: Week 3</a:t>
            </a:r>
            <a:endParaRPr sz="3600" b="1">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3"/>
        <p:cNvGrpSpPr/>
        <p:nvPr/>
      </p:nvGrpSpPr>
      <p:grpSpPr>
        <a:xfrm>
          <a:off x="0" y="0"/>
          <a:ext cx="0" cy="0"/>
          <a:chOff x="0" y="0"/>
          <a:chExt cx="0" cy="0"/>
        </a:xfrm>
      </p:grpSpPr>
      <p:sp>
        <p:nvSpPr>
          <p:cNvPr id="134" name="Google Shape;134;p17"/>
          <p:cNvSpPr txBox="1">
            <a:spLocks noGrp="1"/>
          </p:cNvSpPr>
          <p:nvPr>
            <p:ph type="title"/>
          </p:nvPr>
        </p:nvSpPr>
        <p:spPr>
          <a:xfrm>
            <a:off x="3209700" y="-74200"/>
            <a:ext cx="2724600" cy="85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Average"/>
                <a:ea typeface="Average"/>
                <a:cs typeface="Average"/>
                <a:sym typeface="Average"/>
              </a:rPr>
              <a:t>Contents</a:t>
            </a:r>
            <a:endParaRPr sz="3600" b="1">
              <a:latin typeface="Average"/>
              <a:ea typeface="Average"/>
              <a:cs typeface="Average"/>
              <a:sym typeface="Average"/>
            </a:endParaRPr>
          </a:p>
        </p:txBody>
      </p:sp>
      <p:graphicFrame>
        <p:nvGraphicFramePr>
          <p:cNvPr id="135" name="Google Shape;135;p17"/>
          <p:cNvGraphicFramePr/>
          <p:nvPr/>
        </p:nvGraphicFramePr>
        <p:xfrm>
          <a:off x="495000" y="647200"/>
          <a:ext cx="8197250" cy="4430710"/>
        </p:xfrm>
        <a:graphic>
          <a:graphicData uri="http://schemas.openxmlformats.org/drawingml/2006/table">
            <a:tbl>
              <a:tblPr>
                <a:noFill/>
                <a:tableStyleId>{99551A7B-9CA7-4788-8111-F9E0ABB20B7A}</a:tableStyleId>
              </a:tblPr>
              <a:tblGrid>
                <a:gridCol w="584425">
                  <a:extLst>
                    <a:ext uri="{9D8B030D-6E8A-4147-A177-3AD203B41FA5}">
                      <a16:colId xmlns:a16="http://schemas.microsoft.com/office/drawing/2014/main" val="20000"/>
                    </a:ext>
                  </a:extLst>
                </a:gridCol>
                <a:gridCol w="7612825">
                  <a:extLst>
                    <a:ext uri="{9D8B030D-6E8A-4147-A177-3AD203B41FA5}">
                      <a16:colId xmlns:a16="http://schemas.microsoft.com/office/drawing/2014/main" val="20001"/>
                    </a:ext>
                  </a:extLst>
                </a:gridCol>
              </a:tblGrid>
              <a:tr h="353250">
                <a:tc>
                  <a:txBody>
                    <a:bodyPr/>
                    <a:lstStyle/>
                    <a:p>
                      <a:pPr marL="0" lvl="0" indent="0" algn="ctr" rtl="0">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Company Profile</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2.</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Project Scope</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3.</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Objectives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4.</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Key Initiatives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5.</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KPIs for Recruitment</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6.</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Scrum Personas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7.</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Product Roadmap</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8.</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Daily Scrum - Agenda</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9.</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Daily Scrum Logs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10.</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End User Stories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69925">
                <a:tc>
                  <a:txBody>
                    <a:bodyPr/>
                    <a:lstStyle/>
                    <a:p>
                      <a:pPr marL="0" lvl="0" indent="0" algn="ctr" rtl="0">
                        <a:spcBef>
                          <a:spcPts val="0"/>
                        </a:spcBef>
                        <a:spcAft>
                          <a:spcPts val="0"/>
                        </a:spcAft>
                        <a:buNone/>
                      </a:pPr>
                      <a:r>
                        <a:rPr lang="en" sz="1200">
                          <a:latin typeface="Open Sans"/>
                          <a:ea typeface="Open Sans"/>
                          <a:cs typeface="Open Sans"/>
                          <a:sym typeface="Open Sans"/>
                        </a:rPr>
                        <a:t>11.</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Sprint 1 - Demo</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353250">
                <a:tc>
                  <a:txBody>
                    <a:bodyPr/>
                    <a:lstStyle/>
                    <a:p>
                      <a:pPr marL="0" lvl="0" indent="0" algn="ctr" rtl="0">
                        <a:spcBef>
                          <a:spcPts val="0"/>
                        </a:spcBef>
                        <a:spcAft>
                          <a:spcPts val="0"/>
                        </a:spcAft>
                        <a:buNone/>
                      </a:pPr>
                      <a:r>
                        <a:rPr lang="en" sz="1200">
                          <a:latin typeface="Open Sans"/>
                          <a:ea typeface="Open Sans"/>
                          <a:cs typeface="Open Sans"/>
                          <a:sym typeface="Open Sans"/>
                        </a:rPr>
                        <a:t>12.</a:t>
                      </a:r>
                      <a:endParaRPr sz="1200">
                        <a:latin typeface="Open Sans"/>
                        <a:ea typeface="Open Sans"/>
                        <a:cs typeface="Open Sans"/>
                        <a:sym typeface="Open Sans"/>
                      </a:endParaRPr>
                    </a:p>
                  </a:txBody>
                  <a:tcPr marL="91425" marR="91425" marT="91425" marB="91425" anchor="ctr">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Open Sans"/>
                          <a:ea typeface="Open Sans"/>
                          <a:cs typeface="Open Sans"/>
                          <a:sym typeface="Open Sans"/>
                        </a:rPr>
                        <a:t>Burndown Chart</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0"/>
        <p:cNvGrpSpPr/>
        <p:nvPr/>
      </p:nvGrpSpPr>
      <p:grpSpPr>
        <a:xfrm>
          <a:off x="0" y="0"/>
          <a:ext cx="0" cy="0"/>
          <a:chOff x="0" y="0"/>
          <a:chExt cx="0" cy="0"/>
        </a:xfrm>
      </p:grpSpPr>
      <p:sp>
        <p:nvSpPr>
          <p:cNvPr id="451" name="Google Shape;451;p35"/>
          <p:cNvSpPr txBox="1">
            <a:spLocks noGrp="1"/>
          </p:cNvSpPr>
          <p:nvPr>
            <p:ph type="title"/>
          </p:nvPr>
        </p:nvSpPr>
        <p:spPr>
          <a:xfrm>
            <a:off x="194100" y="-76550"/>
            <a:ext cx="8755800" cy="111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verage"/>
                <a:ea typeface="Average"/>
                <a:cs typeface="Average"/>
                <a:sym typeface="Average"/>
              </a:rPr>
              <a:t>End User Stories</a:t>
            </a:r>
            <a:endParaRPr b="1">
              <a:solidFill>
                <a:srgbClr val="FFFFFF"/>
              </a:solidFill>
              <a:latin typeface="Average"/>
              <a:ea typeface="Average"/>
              <a:cs typeface="Average"/>
              <a:sym typeface="Average"/>
            </a:endParaRPr>
          </a:p>
        </p:txBody>
      </p:sp>
      <p:sp>
        <p:nvSpPr>
          <p:cNvPr id="452" name="Google Shape;452;p35"/>
          <p:cNvSpPr txBox="1"/>
          <p:nvPr/>
        </p:nvSpPr>
        <p:spPr>
          <a:xfrm>
            <a:off x="7476475" y="1150025"/>
            <a:ext cx="5052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latin typeface="Average"/>
                <a:ea typeface="Average"/>
                <a:cs typeface="Average"/>
                <a:sym typeface="Average"/>
              </a:rPr>
              <a:t>[1]</a:t>
            </a:r>
            <a:endParaRPr sz="600">
              <a:solidFill>
                <a:srgbClr val="FFFFFF"/>
              </a:solidFill>
              <a:latin typeface="Average"/>
              <a:ea typeface="Average"/>
              <a:cs typeface="Average"/>
              <a:sym typeface="Average"/>
            </a:endParaRPr>
          </a:p>
        </p:txBody>
      </p:sp>
      <p:pic>
        <p:nvPicPr>
          <p:cNvPr id="453" name="Google Shape;453;p35"/>
          <p:cNvPicPr preferRelativeResize="0"/>
          <p:nvPr/>
        </p:nvPicPr>
        <p:blipFill>
          <a:blip r:embed="rId3">
            <a:alphaModFix/>
          </a:blip>
          <a:stretch>
            <a:fillRect/>
          </a:stretch>
        </p:blipFill>
        <p:spPr>
          <a:xfrm>
            <a:off x="1667538" y="1262150"/>
            <a:ext cx="5808926" cy="3150249"/>
          </a:xfrm>
          <a:prstGeom prst="rect">
            <a:avLst/>
          </a:prstGeom>
          <a:noFill/>
          <a:ln>
            <a:noFill/>
          </a:ln>
        </p:spPr>
      </p:pic>
      <p:sp>
        <p:nvSpPr>
          <p:cNvPr id="454" name="Google Shape;454;p35"/>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solidFill>
                  <a:srgbClr val="FFFFFF"/>
                </a:solidFill>
                <a:latin typeface="Open Sans"/>
                <a:ea typeface="Open Sans"/>
                <a:cs typeface="Open Sans"/>
                <a:sym typeface="Open Sans"/>
              </a:rPr>
              <a:t>[1] https://images.app.goo.gl/ih3v2MXCqkW6Csic9</a:t>
            </a:r>
            <a:endParaRPr sz="700" i="1">
              <a:solidFill>
                <a:srgbClr val="FFFFFF"/>
              </a:solidFill>
              <a:latin typeface="Open Sans"/>
              <a:ea typeface="Open Sans"/>
              <a:cs typeface="Open Sans"/>
              <a:sym typeface="Open Sans"/>
            </a:endParaRPr>
          </a:p>
          <a:p>
            <a:pPr marL="0" lvl="0" indent="0" algn="l"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8"/>
        <p:cNvGrpSpPr/>
        <p:nvPr/>
      </p:nvGrpSpPr>
      <p:grpSpPr>
        <a:xfrm>
          <a:off x="0" y="0"/>
          <a:ext cx="0" cy="0"/>
          <a:chOff x="0" y="0"/>
          <a:chExt cx="0" cy="0"/>
        </a:xfrm>
      </p:grpSpPr>
      <p:sp>
        <p:nvSpPr>
          <p:cNvPr id="459" name="Google Shape;459;p36"/>
          <p:cNvSpPr txBox="1">
            <a:spLocks noGrp="1"/>
          </p:cNvSpPr>
          <p:nvPr>
            <p:ph type="title"/>
          </p:nvPr>
        </p:nvSpPr>
        <p:spPr>
          <a:xfrm>
            <a:off x="1274575" y="0"/>
            <a:ext cx="6227100" cy="9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b="1">
                <a:latin typeface="Average"/>
                <a:ea typeface="Average"/>
                <a:cs typeface="Average"/>
                <a:sym typeface="Average"/>
              </a:rPr>
              <a:t>Technical Recruiter</a:t>
            </a:r>
            <a:endParaRPr sz="3500" b="1">
              <a:latin typeface="Average"/>
              <a:ea typeface="Average"/>
              <a:cs typeface="Average"/>
              <a:sym typeface="Average"/>
            </a:endParaRPr>
          </a:p>
        </p:txBody>
      </p:sp>
      <p:graphicFrame>
        <p:nvGraphicFramePr>
          <p:cNvPr id="460" name="Google Shape;460;p36"/>
          <p:cNvGraphicFramePr/>
          <p:nvPr>
            <p:extLst>
              <p:ext uri="{D42A27DB-BD31-4B8C-83A1-F6EECF244321}">
                <p14:modId xmlns:p14="http://schemas.microsoft.com/office/powerpoint/2010/main" val="2016335705"/>
              </p:ext>
            </p:extLst>
          </p:nvPr>
        </p:nvGraphicFramePr>
        <p:xfrm>
          <a:off x="351238" y="840550"/>
          <a:ext cx="8503325" cy="3736450"/>
        </p:xfrm>
        <a:graphic>
          <a:graphicData uri="http://schemas.openxmlformats.org/drawingml/2006/table">
            <a:tbl>
              <a:tblPr>
                <a:noFill/>
                <a:tableStyleId>{2E8BF54A-2111-4C76-B96B-49DD98091342}</a:tableStyleId>
              </a:tblPr>
              <a:tblGrid>
                <a:gridCol w="4191175">
                  <a:extLst>
                    <a:ext uri="{9D8B030D-6E8A-4147-A177-3AD203B41FA5}">
                      <a16:colId xmlns:a16="http://schemas.microsoft.com/office/drawing/2014/main" val="20000"/>
                    </a:ext>
                  </a:extLst>
                </a:gridCol>
                <a:gridCol w="4312150">
                  <a:extLst>
                    <a:ext uri="{9D8B030D-6E8A-4147-A177-3AD203B41FA5}">
                      <a16:colId xmlns:a16="http://schemas.microsoft.com/office/drawing/2014/main" val="20001"/>
                    </a:ext>
                  </a:extLst>
                </a:gridCol>
              </a:tblGrid>
              <a:tr h="444700">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User Stories</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Acceptance Criteria</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86075">
                <a:tc>
                  <a:txBody>
                    <a:bodyPr/>
                    <a:lstStyle/>
                    <a:p>
                      <a:pPr marL="0" marR="0" lvl="0" indent="0" algn="just" rtl="0">
                        <a:lnSpc>
                          <a:spcPct val="100000"/>
                        </a:lnSpc>
                        <a:spcBef>
                          <a:spcPts val="0"/>
                        </a:spcBef>
                        <a:spcAft>
                          <a:spcPts val="0"/>
                        </a:spcAft>
                        <a:buClr>
                          <a:srgbClr val="000000"/>
                        </a:buClr>
                        <a:buSzPts val="1400"/>
                        <a:buFont typeface="Arial"/>
                        <a:buNone/>
                      </a:pPr>
                      <a:r>
                        <a:rPr lang="en" sz="1200" dirty="0">
                          <a:latin typeface="Open Sans"/>
                          <a:ea typeface="Open Sans"/>
                          <a:cs typeface="Open Sans"/>
                          <a:sym typeface="Open Sans"/>
                        </a:rPr>
                        <a:t>As a </a:t>
                      </a:r>
                      <a:r>
                        <a:rPr lang="en" sz="1200" dirty="0">
                          <a:solidFill>
                            <a:srgbClr val="FF0000"/>
                          </a:solidFill>
                          <a:highlight>
                            <a:srgbClr val="FFFF00"/>
                          </a:highlight>
                          <a:latin typeface="Open Sans"/>
                          <a:ea typeface="Open Sans"/>
                          <a:cs typeface="Open Sans"/>
                          <a:sym typeface="Open Sans"/>
                        </a:rPr>
                        <a:t>Technical Recruiter </a:t>
                      </a:r>
                      <a:r>
                        <a:rPr lang="en" sz="1200" dirty="0">
                          <a:latin typeface="Open Sans"/>
                          <a:ea typeface="Open Sans"/>
                          <a:cs typeface="Open Sans"/>
                          <a:sym typeface="Open Sans"/>
                        </a:rPr>
                        <a:t>I want to narrow down the keywords and technical skills required for a specific job role so that the right kind of candidates, with a matching skill set can be sourced.</a:t>
                      </a:r>
                      <a:r>
                        <a:rPr lang="en" sz="1200" u="none" strike="noStrike" cap="none" dirty="0">
                          <a:latin typeface="Open Sans"/>
                          <a:ea typeface="Open Sans"/>
                          <a:cs typeface="Open Sans"/>
                          <a:sym typeface="Open Sans"/>
                        </a:rPr>
                        <a:t> </a:t>
                      </a:r>
                      <a:endParaRPr sz="1200" u="none" strike="noStrike" cap="none" dirty="0">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u="none" strike="noStrike" cap="none" dirty="0">
                          <a:latin typeface="Open Sans"/>
                          <a:ea typeface="Open Sans"/>
                          <a:cs typeface="Open Sans"/>
                          <a:sym typeface="Open Sans"/>
                        </a:rPr>
                        <a:t>(Priority: Low)</a:t>
                      </a:r>
                      <a:endParaRPr sz="1200" b="1" i="1" u="none" strike="noStrike" cap="none"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Itemize keywords</a:t>
                      </a:r>
                      <a:endParaRPr sz="120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Enumerate technical skills needed for a job</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89050">
                <a:tc>
                  <a:txBody>
                    <a:bodyPr/>
                    <a:lstStyle/>
                    <a:p>
                      <a:pPr marL="0" lvl="0" indent="0" algn="just" rtl="0">
                        <a:spcBef>
                          <a:spcPts val="0"/>
                        </a:spcBef>
                        <a:spcAft>
                          <a:spcPts val="0"/>
                        </a:spcAft>
                        <a:buNone/>
                      </a:pPr>
                      <a:r>
                        <a:rPr lang="en" sz="1200">
                          <a:latin typeface="Open Sans"/>
                          <a:ea typeface="Open Sans"/>
                          <a:cs typeface="Open Sans"/>
                          <a:sym typeface="Open Sans"/>
                        </a:rPr>
                        <a:t>As a Technical Recruiter I want to be able to check whether the candidate plagiarized code during the coding round of screening so that we do not give the candidate merit for said code. </a:t>
                      </a:r>
                      <a:endParaRPr sz="1200" u="none" strike="noStrike" cap="none">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u="none" strike="noStrike" cap="none">
                          <a:latin typeface="Open Sans"/>
                          <a:ea typeface="Open Sans"/>
                          <a:cs typeface="Open Sans"/>
                          <a:sym typeface="Open Sans"/>
                        </a:rPr>
                        <a:t>(Priority: Medium)</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Perform plagiarism checks on code</a:t>
                      </a:r>
                      <a:endParaRPr sz="1200">
                        <a:latin typeface="Open Sans"/>
                        <a:ea typeface="Open Sans"/>
                        <a:cs typeface="Open Sans"/>
                        <a:sym typeface="Open Sans"/>
                      </a:endParaRPr>
                    </a:p>
                    <a:p>
                      <a:pPr marL="914400" marR="0" lvl="0" indent="0" algn="l" rtl="0">
                        <a:lnSpc>
                          <a:spcPct val="100000"/>
                        </a:lnSpc>
                        <a:spcBef>
                          <a:spcPts val="0"/>
                        </a:spcBef>
                        <a:spcAft>
                          <a:spcPts val="0"/>
                        </a:spcAft>
                        <a:buNone/>
                      </a:pP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86075">
                <a:tc>
                  <a:txBody>
                    <a:bodyPr/>
                    <a:lstStyle/>
                    <a:p>
                      <a:pPr marL="0" lvl="0" indent="0" algn="just" rtl="0">
                        <a:spcBef>
                          <a:spcPts val="0"/>
                        </a:spcBef>
                        <a:spcAft>
                          <a:spcPts val="0"/>
                        </a:spcAft>
                        <a:buNone/>
                      </a:pPr>
                      <a:r>
                        <a:rPr lang="en" sz="1200">
                          <a:latin typeface="Open Sans"/>
                          <a:ea typeface="Open Sans"/>
                          <a:cs typeface="Open Sans"/>
                          <a:sym typeface="Open Sans"/>
                        </a:rPr>
                        <a:t>As a Technical Recruiter, I want to categorise and screen the resumes using the tool so that I can screen selective resumes that help meet challenges of existing recruitment process.</a:t>
                      </a:r>
                      <a:endParaRPr sz="1200" u="none" strike="noStrike" cap="none">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a:latin typeface="Open Sans"/>
                          <a:ea typeface="Open Sans"/>
                          <a:cs typeface="Open Sans"/>
                          <a:sym typeface="Open Sans"/>
                        </a:rPr>
                        <a:t>(Priority: Medium)</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Categorise the resumes</a:t>
                      </a:r>
                      <a:endParaRPr sz="1200" dirty="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Use a tool to screen the resumes</a:t>
                      </a:r>
                      <a:endParaRPr sz="1200" dirty="0">
                        <a:latin typeface="Open Sans"/>
                        <a:ea typeface="Open Sans"/>
                        <a:cs typeface="Open Sans"/>
                        <a:sym typeface="Open Sans"/>
                      </a:endParaRPr>
                    </a:p>
                    <a:p>
                      <a:pPr marL="914400" marR="0" lvl="0" indent="0" algn="l" rtl="0">
                        <a:lnSpc>
                          <a:spcPct val="100000"/>
                        </a:lnSpc>
                        <a:spcBef>
                          <a:spcPts val="0"/>
                        </a:spcBef>
                        <a:spcAft>
                          <a:spcPts val="0"/>
                        </a:spcAft>
                        <a:buNone/>
                      </a:pPr>
                      <a:endParaRPr sz="1200"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4"/>
        <p:cNvGrpSpPr/>
        <p:nvPr/>
      </p:nvGrpSpPr>
      <p:grpSpPr>
        <a:xfrm>
          <a:off x="0" y="0"/>
          <a:ext cx="0" cy="0"/>
          <a:chOff x="0" y="0"/>
          <a:chExt cx="0" cy="0"/>
        </a:xfrm>
      </p:grpSpPr>
      <p:sp>
        <p:nvSpPr>
          <p:cNvPr id="465" name="Google Shape;465;p37"/>
          <p:cNvSpPr txBox="1">
            <a:spLocks noGrp="1"/>
          </p:cNvSpPr>
          <p:nvPr>
            <p:ph type="title"/>
          </p:nvPr>
        </p:nvSpPr>
        <p:spPr>
          <a:xfrm>
            <a:off x="1274575" y="0"/>
            <a:ext cx="6227100" cy="9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b="1">
                <a:latin typeface="Average"/>
                <a:ea typeface="Average"/>
                <a:cs typeface="Average"/>
                <a:sym typeface="Average"/>
              </a:rPr>
              <a:t>HR Professional</a:t>
            </a:r>
            <a:endParaRPr sz="3500" b="1">
              <a:latin typeface="Average"/>
              <a:ea typeface="Average"/>
              <a:cs typeface="Average"/>
              <a:sym typeface="Average"/>
            </a:endParaRPr>
          </a:p>
        </p:txBody>
      </p:sp>
      <p:graphicFrame>
        <p:nvGraphicFramePr>
          <p:cNvPr id="466" name="Google Shape;466;p37"/>
          <p:cNvGraphicFramePr/>
          <p:nvPr>
            <p:extLst>
              <p:ext uri="{D42A27DB-BD31-4B8C-83A1-F6EECF244321}">
                <p14:modId xmlns:p14="http://schemas.microsoft.com/office/powerpoint/2010/main" val="2664556668"/>
              </p:ext>
            </p:extLst>
          </p:nvPr>
        </p:nvGraphicFramePr>
        <p:xfrm>
          <a:off x="379263" y="1022750"/>
          <a:ext cx="8503325" cy="3262490"/>
        </p:xfrm>
        <a:graphic>
          <a:graphicData uri="http://schemas.openxmlformats.org/drawingml/2006/table">
            <a:tbl>
              <a:tblPr>
                <a:noFill/>
                <a:tableStyleId>{2E8BF54A-2111-4C76-B96B-49DD98091342}</a:tableStyleId>
              </a:tblPr>
              <a:tblGrid>
                <a:gridCol w="4191175">
                  <a:extLst>
                    <a:ext uri="{9D8B030D-6E8A-4147-A177-3AD203B41FA5}">
                      <a16:colId xmlns:a16="http://schemas.microsoft.com/office/drawing/2014/main" val="20000"/>
                    </a:ext>
                  </a:extLst>
                </a:gridCol>
                <a:gridCol w="4312150">
                  <a:extLst>
                    <a:ext uri="{9D8B030D-6E8A-4147-A177-3AD203B41FA5}">
                      <a16:colId xmlns:a16="http://schemas.microsoft.com/office/drawing/2014/main" val="20001"/>
                    </a:ext>
                  </a:extLst>
                </a:gridCol>
              </a:tblGrid>
              <a:tr h="444700">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User Stories</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Acceptance Criteria</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86075">
                <a:tc>
                  <a:txBody>
                    <a:bodyPr/>
                    <a:lstStyle/>
                    <a:p>
                      <a:pPr marL="0" lvl="0" indent="0" algn="l" rtl="0">
                        <a:spcBef>
                          <a:spcPts val="0"/>
                        </a:spcBef>
                        <a:spcAft>
                          <a:spcPts val="0"/>
                        </a:spcAft>
                        <a:buNone/>
                      </a:pPr>
                      <a:r>
                        <a:rPr lang="en" sz="1200" dirty="0">
                          <a:latin typeface="Open Sans"/>
                          <a:ea typeface="Open Sans"/>
                          <a:cs typeface="Open Sans"/>
                          <a:sym typeface="Open Sans"/>
                        </a:rPr>
                        <a:t>As a </a:t>
                      </a:r>
                      <a:r>
                        <a:rPr lang="en" sz="1200" dirty="0">
                          <a:solidFill>
                            <a:srgbClr val="FF0000"/>
                          </a:solidFill>
                          <a:highlight>
                            <a:srgbClr val="FFFF00"/>
                          </a:highlight>
                          <a:latin typeface="Open Sans"/>
                          <a:ea typeface="Open Sans"/>
                          <a:cs typeface="Open Sans"/>
                          <a:sym typeface="Open Sans"/>
                        </a:rPr>
                        <a:t>HR Professional</a:t>
                      </a:r>
                      <a:r>
                        <a:rPr lang="en" sz="1200" dirty="0">
                          <a:latin typeface="Open Sans"/>
                          <a:ea typeface="Open Sans"/>
                          <a:cs typeface="Open Sans"/>
                          <a:sym typeface="Open Sans"/>
                        </a:rPr>
                        <a:t>, I want to leverage AI to evaluate candidates based on their key personality traits thereby reducing human bias and encouraging inclusiveness.</a:t>
                      </a:r>
                      <a:endParaRPr sz="1200" u="none" strike="noStrike" cap="none" dirty="0">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u="none" strike="noStrike" cap="none" dirty="0">
                          <a:latin typeface="Open Sans"/>
                          <a:ea typeface="Open Sans"/>
                          <a:cs typeface="Open Sans"/>
                          <a:sym typeface="Open Sans"/>
                        </a:rPr>
                        <a:t>(Priority: Low)</a:t>
                      </a:r>
                      <a:endParaRPr sz="1200" b="1" i="1" u="none" strike="noStrike" cap="none"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Evaluate candidates using Artificial Intelligence</a:t>
                      </a:r>
                      <a:endParaRPr sz="120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Use AI to assess candidate personality traits </a:t>
                      </a:r>
                      <a:endParaRPr sz="120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Tool to scientifically screen candidates to measure facial expressions and identify their mood</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89050">
                <a:tc>
                  <a:txBody>
                    <a:bodyPr/>
                    <a:lstStyle/>
                    <a:p>
                      <a:pPr marL="0" lvl="0" indent="0" algn="just" rtl="0">
                        <a:spcBef>
                          <a:spcPts val="0"/>
                        </a:spcBef>
                        <a:spcAft>
                          <a:spcPts val="0"/>
                        </a:spcAft>
                        <a:buNone/>
                      </a:pPr>
                      <a:r>
                        <a:rPr lang="en" sz="1200">
                          <a:latin typeface="Open Sans"/>
                          <a:ea typeface="Open Sans"/>
                          <a:cs typeface="Open Sans"/>
                          <a:sym typeface="Open Sans"/>
                        </a:rPr>
                        <a:t>As a HR Professional, I want to reduce the time of a candidate’s journey to candidate interview so that the time and cost can be reduced for recruitment process.</a:t>
                      </a:r>
                      <a:endParaRPr sz="1200" u="none" strike="noStrike" cap="none">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u="none" strike="noStrike" cap="none">
                          <a:latin typeface="Open Sans"/>
                          <a:ea typeface="Open Sans"/>
                          <a:cs typeface="Open Sans"/>
                          <a:sym typeface="Open Sans"/>
                        </a:rPr>
                        <a:t>(Priority: Medium)</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Making use of video interview platforms </a:t>
                      </a:r>
                      <a:endParaRPr sz="1200" u="none" strike="noStrike" cap="none"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86075">
                <a:tc>
                  <a:txBody>
                    <a:bodyPr/>
                    <a:lstStyle/>
                    <a:p>
                      <a:pPr marL="0" lvl="0" indent="0" algn="just" rtl="0">
                        <a:spcBef>
                          <a:spcPts val="0"/>
                        </a:spcBef>
                        <a:spcAft>
                          <a:spcPts val="0"/>
                        </a:spcAft>
                        <a:buNone/>
                      </a:pPr>
                      <a:r>
                        <a:rPr lang="en" sz="1200">
                          <a:latin typeface="Open Sans"/>
                          <a:ea typeface="Open Sans"/>
                          <a:cs typeface="Open Sans"/>
                          <a:sym typeface="Open Sans"/>
                        </a:rPr>
                        <a:t>As a HR Professional, I want to uncover identifiable patterns of at-risk employees planning to leave for D&amp;I issues so that attrition can be curbed.</a:t>
                      </a:r>
                      <a:endParaRPr sz="1200" u="none" strike="noStrike" cap="none">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a:latin typeface="Open Sans"/>
                          <a:ea typeface="Open Sans"/>
                          <a:cs typeface="Open Sans"/>
                          <a:sym typeface="Open Sans"/>
                        </a:rPr>
                        <a:t>(Priority: Medium)</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Monitor employee behaviour </a:t>
                      </a:r>
                      <a:endParaRPr sz="1200" dirty="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Ensure D&amp;I is in check </a:t>
                      </a:r>
                      <a:endParaRPr sz="1200"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0"/>
        <p:cNvGrpSpPr/>
        <p:nvPr/>
      </p:nvGrpSpPr>
      <p:grpSpPr>
        <a:xfrm>
          <a:off x="0" y="0"/>
          <a:ext cx="0" cy="0"/>
          <a:chOff x="0" y="0"/>
          <a:chExt cx="0" cy="0"/>
        </a:xfrm>
      </p:grpSpPr>
      <p:sp>
        <p:nvSpPr>
          <p:cNvPr id="471" name="Google Shape;471;p38"/>
          <p:cNvSpPr txBox="1">
            <a:spLocks noGrp="1"/>
          </p:cNvSpPr>
          <p:nvPr>
            <p:ph type="title"/>
          </p:nvPr>
        </p:nvSpPr>
        <p:spPr>
          <a:xfrm>
            <a:off x="1246525" y="0"/>
            <a:ext cx="6227100" cy="9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b="1">
                <a:latin typeface="Average"/>
                <a:ea typeface="Average"/>
                <a:cs typeface="Average"/>
                <a:sym typeface="Average"/>
              </a:rPr>
              <a:t>HR Analyst</a:t>
            </a:r>
            <a:endParaRPr sz="3500" b="1">
              <a:latin typeface="Average"/>
              <a:ea typeface="Average"/>
              <a:cs typeface="Average"/>
              <a:sym typeface="Average"/>
            </a:endParaRPr>
          </a:p>
        </p:txBody>
      </p:sp>
      <p:graphicFrame>
        <p:nvGraphicFramePr>
          <p:cNvPr id="472" name="Google Shape;472;p38"/>
          <p:cNvGraphicFramePr/>
          <p:nvPr>
            <p:extLst>
              <p:ext uri="{D42A27DB-BD31-4B8C-83A1-F6EECF244321}">
                <p14:modId xmlns:p14="http://schemas.microsoft.com/office/powerpoint/2010/main" val="2037708846"/>
              </p:ext>
            </p:extLst>
          </p:nvPr>
        </p:nvGraphicFramePr>
        <p:xfrm>
          <a:off x="320338" y="907800"/>
          <a:ext cx="8503325" cy="3736450"/>
        </p:xfrm>
        <a:graphic>
          <a:graphicData uri="http://schemas.openxmlformats.org/drawingml/2006/table">
            <a:tbl>
              <a:tblPr>
                <a:noFill/>
                <a:tableStyleId>{2E8BF54A-2111-4C76-B96B-49DD98091342}</a:tableStyleId>
              </a:tblPr>
              <a:tblGrid>
                <a:gridCol w="4191175">
                  <a:extLst>
                    <a:ext uri="{9D8B030D-6E8A-4147-A177-3AD203B41FA5}">
                      <a16:colId xmlns:a16="http://schemas.microsoft.com/office/drawing/2014/main" val="20000"/>
                    </a:ext>
                  </a:extLst>
                </a:gridCol>
                <a:gridCol w="4312150">
                  <a:extLst>
                    <a:ext uri="{9D8B030D-6E8A-4147-A177-3AD203B41FA5}">
                      <a16:colId xmlns:a16="http://schemas.microsoft.com/office/drawing/2014/main" val="20001"/>
                    </a:ext>
                  </a:extLst>
                </a:gridCol>
              </a:tblGrid>
              <a:tr h="444700">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User Stories</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Acceptance Criteria</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86075">
                <a:tc>
                  <a:txBody>
                    <a:bodyPr/>
                    <a:lstStyle/>
                    <a:p>
                      <a:pPr marL="0" lvl="0" indent="0" algn="just" rtl="0">
                        <a:spcBef>
                          <a:spcPts val="0"/>
                        </a:spcBef>
                        <a:spcAft>
                          <a:spcPts val="0"/>
                        </a:spcAft>
                        <a:buNone/>
                      </a:pPr>
                      <a:r>
                        <a:rPr lang="en" sz="1200" dirty="0">
                          <a:latin typeface="Open Sans"/>
                          <a:ea typeface="Open Sans"/>
                          <a:cs typeface="Open Sans"/>
                          <a:sym typeface="Open Sans"/>
                        </a:rPr>
                        <a:t>As a </a:t>
                      </a:r>
                      <a:r>
                        <a:rPr lang="en" sz="1200" dirty="0">
                          <a:highlight>
                            <a:srgbClr val="FFFF00"/>
                          </a:highlight>
                          <a:latin typeface="Open Sans"/>
                          <a:ea typeface="Open Sans"/>
                          <a:cs typeface="Open Sans"/>
                          <a:sym typeface="Open Sans"/>
                        </a:rPr>
                        <a:t>HR Analyst </a:t>
                      </a:r>
                      <a:r>
                        <a:rPr lang="en" sz="1200" dirty="0">
                          <a:latin typeface="Open Sans"/>
                          <a:ea typeface="Open Sans"/>
                          <a:cs typeface="Open Sans"/>
                          <a:sym typeface="Open Sans"/>
                        </a:rPr>
                        <a:t>I want to identify  any underlying issues with HR practices so that I can assist in ensuring that they adhere to the organisations policies and objectives.</a:t>
                      </a:r>
                      <a:endParaRPr sz="1200" u="none" strike="noStrike" cap="none" dirty="0">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i="1" u="none" strike="noStrike" cap="none" dirty="0">
                          <a:latin typeface="Open Sans"/>
                          <a:ea typeface="Open Sans"/>
                          <a:cs typeface="Open Sans"/>
                          <a:sym typeface="Open Sans"/>
                        </a:rPr>
                        <a:t>(</a:t>
                      </a:r>
                      <a:r>
                        <a:rPr lang="en" sz="1200" b="1" i="1" u="none" strike="noStrike" cap="none" dirty="0">
                          <a:latin typeface="Open Sans"/>
                          <a:ea typeface="Open Sans"/>
                          <a:cs typeface="Open Sans"/>
                          <a:sym typeface="Open Sans"/>
                        </a:rPr>
                        <a:t>Priority: </a:t>
                      </a:r>
                      <a:r>
                        <a:rPr lang="en" sz="1200" b="1" i="1" dirty="0">
                          <a:latin typeface="Open Sans"/>
                          <a:ea typeface="Open Sans"/>
                          <a:cs typeface="Open Sans"/>
                          <a:sym typeface="Open Sans"/>
                        </a:rPr>
                        <a:t>Medium</a:t>
                      </a:r>
                      <a:r>
                        <a:rPr lang="en" sz="1200" b="1" i="1" u="none" strike="noStrike" cap="none" dirty="0">
                          <a:latin typeface="Open Sans"/>
                          <a:ea typeface="Open Sans"/>
                          <a:cs typeface="Open Sans"/>
                          <a:sym typeface="Open Sans"/>
                        </a:rPr>
                        <a:t>)</a:t>
                      </a:r>
                      <a:endParaRPr sz="1200" b="1" i="1" u="none" strike="noStrike" cap="none"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Study current HR practices in the company</a:t>
                      </a:r>
                      <a:endParaRPr sz="120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Validate if practices adhere to company standards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89050">
                <a:tc>
                  <a:txBody>
                    <a:bodyPr/>
                    <a:lstStyle/>
                    <a:p>
                      <a:pPr marL="0" lvl="0" indent="0" algn="just" rtl="0">
                        <a:spcBef>
                          <a:spcPts val="0"/>
                        </a:spcBef>
                        <a:spcAft>
                          <a:spcPts val="0"/>
                        </a:spcAft>
                        <a:buNone/>
                      </a:pPr>
                      <a:r>
                        <a:rPr lang="en" sz="1200">
                          <a:latin typeface="Open Sans"/>
                          <a:ea typeface="Open Sans"/>
                          <a:cs typeface="Open Sans"/>
                          <a:sym typeface="Open Sans"/>
                        </a:rPr>
                        <a:t>As a HR Analyst I want to conduct in-depth research about occupations and job descriptions so that I can focus on worker classification and studying the effects of industry and occupational trends upon worker relationships. </a:t>
                      </a:r>
                      <a:endParaRPr sz="1200">
                        <a:latin typeface="Open Sans"/>
                        <a:ea typeface="Open Sans"/>
                        <a:cs typeface="Open Sans"/>
                        <a:sym typeface="Open Sans"/>
                      </a:endParaRPr>
                    </a:p>
                    <a:p>
                      <a:pPr marL="0" lvl="0" indent="0" algn="just" rtl="0">
                        <a:spcBef>
                          <a:spcPts val="0"/>
                        </a:spcBef>
                        <a:spcAft>
                          <a:spcPts val="0"/>
                        </a:spcAft>
                        <a:buNone/>
                      </a:pPr>
                      <a:r>
                        <a:rPr lang="en" sz="1200" b="1" i="1" u="none" strike="noStrike" cap="none">
                          <a:latin typeface="Open Sans"/>
                          <a:ea typeface="Open Sans"/>
                          <a:cs typeface="Open Sans"/>
                          <a:sym typeface="Open Sans"/>
                        </a:rPr>
                        <a:t>(Priority: Medium)</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Researched data about occupations</a:t>
                      </a:r>
                      <a:endParaRPr sz="120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Researched data of job descriptions</a:t>
                      </a:r>
                      <a:endParaRPr sz="120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Analyze trends on worker relationships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86075">
                <a:tc>
                  <a:txBody>
                    <a:bodyPr/>
                    <a:lstStyle/>
                    <a:p>
                      <a:pPr marL="0" lvl="0" indent="0" algn="just" rtl="0">
                        <a:spcBef>
                          <a:spcPts val="0"/>
                        </a:spcBef>
                        <a:spcAft>
                          <a:spcPts val="0"/>
                        </a:spcAft>
                        <a:buNone/>
                      </a:pPr>
                      <a:r>
                        <a:rPr lang="en" sz="1200">
                          <a:latin typeface="Open Sans"/>
                          <a:ea typeface="Open Sans"/>
                          <a:cs typeface="Open Sans"/>
                          <a:sym typeface="Open Sans"/>
                        </a:rPr>
                        <a:t>As a HR Analyst I want to be able to keep track of key candidate and hiring metrics so that I can analyze and visualize the data for pinpointing underlying issues and insights that executives can utilize to make decisions. </a:t>
                      </a:r>
                      <a:endParaRPr sz="1200">
                        <a:latin typeface="Open Sans"/>
                        <a:ea typeface="Open Sans"/>
                        <a:cs typeface="Open Sans"/>
                        <a:sym typeface="Open Sans"/>
                      </a:endParaRPr>
                    </a:p>
                    <a:p>
                      <a:pPr marL="0" lvl="0" indent="0" algn="just" rtl="0">
                        <a:spcBef>
                          <a:spcPts val="0"/>
                        </a:spcBef>
                        <a:spcAft>
                          <a:spcPts val="0"/>
                        </a:spcAft>
                        <a:buNone/>
                      </a:pPr>
                      <a:r>
                        <a:rPr lang="en" sz="1200" b="1" i="1">
                          <a:latin typeface="Open Sans"/>
                          <a:ea typeface="Open Sans"/>
                          <a:cs typeface="Open Sans"/>
                          <a:sym typeface="Open Sans"/>
                        </a:rPr>
                        <a:t>(Priority: High)</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Key candidate list</a:t>
                      </a:r>
                      <a:endParaRPr sz="1200" dirty="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Metrics for hiring</a:t>
                      </a:r>
                      <a:endParaRPr sz="1200"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6"/>
        <p:cNvGrpSpPr/>
        <p:nvPr/>
      </p:nvGrpSpPr>
      <p:grpSpPr>
        <a:xfrm>
          <a:off x="0" y="0"/>
          <a:ext cx="0" cy="0"/>
          <a:chOff x="0" y="0"/>
          <a:chExt cx="0" cy="0"/>
        </a:xfrm>
      </p:grpSpPr>
      <p:sp>
        <p:nvSpPr>
          <p:cNvPr id="477" name="Google Shape;477;p39"/>
          <p:cNvSpPr txBox="1">
            <a:spLocks noGrp="1"/>
          </p:cNvSpPr>
          <p:nvPr>
            <p:ph type="title"/>
          </p:nvPr>
        </p:nvSpPr>
        <p:spPr>
          <a:xfrm>
            <a:off x="1274575" y="0"/>
            <a:ext cx="6227100" cy="9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b="1">
                <a:latin typeface="Average"/>
                <a:ea typeface="Average"/>
                <a:cs typeface="Average"/>
                <a:sym typeface="Average"/>
              </a:rPr>
              <a:t>Diversity &amp; Inclusion Specialist</a:t>
            </a:r>
            <a:endParaRPr sz="3500" b="1">
              <a:latin typeface="Average"/>
              <a:ea typeface="Average"/>
              <a:cs typeface="Average"/>
              <a:sym typeface="Average"/>
            </a:endParaRPr>
          </a:p>
        </p:txBody>
      </p:sp>
      <p:graphicFrame>
        <p:nvGraphicFramePr>
          <p:cNvPr id="478" name="Google Shape;478;p39"/>
          <p:cNvGraphicFramePr/>
          <p:nvPr>
            <p:extLst>
              <p:ext uri="{D42A27DB-BD31-4B8C-83A1-F6EECF244321}">
                <p14:modId xmlns:p14="http://schemas.microsoft.com/office/powerpoint/2010/main" val="361251922"/>
              </p:ext>
            </p:extLst>
          </p:nvPr>
        </p:nvGraphicFramePr>
        <p:xfrm>
          <a:off x="396638" y="1226600"/>
          <a:ext cx="8503325" cy="3628250"/>
        </p:xfrm>
        <a:graphic>
          <a:graphicData uri="http://schemas.openxmlformats.org/drawingml/2006/table">
            <a:tbl>
              <a:tblPr>
                <a:noFill/>
                <a:tableStyleId>{2E8BF54A-2111-4C76-B96B-49DD98091342}</a:tableStyleId>
              </a:tblPr>
              <a:tblGrid>
                <a:gridCol w="4259300">
                  <a:extLst>
                    <a:ext uri="{9D8B030D-6E8A-4147-A177-3AD203B41FA5}">
                      <a16:colId xmlns:a16="http://schemas.microsoft.com/office/drawing/2014/main" val="20000"/>
                    </a:ext>
                  </a:extLst>
                </a:gridCol>
                <a:gridCol w="4244025">
                  <a:extLst>
                    <a:ext uri="{9D8B030D-6E8A-4147-A177-3AD203B41FA5}">
                      <a16:colId xmlns:a16="http://schemas.microsoft.com/office/drawing/2014/main" val="20001"/>
                    </a:ext>
                  </a:extLst>
                </a:gridCol>
              </a:tblGrid>
              <a:tr h="444700">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User Stories</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Acceptance Criteria</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86075">
                <a:tc>
                  <a:txBody>
                    <a:bodyPr/>
                    <a:lstStyle/>
                    <a:p>
                      <a:pPr marL="0" lvl="0" indent="0" algn="just" rtl="0">
                        <a:spcBef>
                          <a:spcPts val="0"/>
                        </a:spcBef>
                        <a:spcAft>
                          <a:spcPts val="0"/>
                        </a:spcAft>
                        <a:buNone/>
                      </a:pPr>
                      <a:r>
                        <a:rPr lang="en" sz="1200" dirty="0">
                          <a:latin typeface="Open Sans"/>
                          <a:ea typeface="Open Sans"/>
                          <a:cs typeface="Open Sans"/>
                          <a:sym typeface="Open Sans"/>
                        </a:rPr>
                        <a:t>As a </a:t>
                      </a:r>
                      <a:r>
                        <a:rPr lang="en" sz="1200" dirty="0">
                          <a:solidFill>
                            <a:srgbClr val="FF0000"/>
                          </a:solidFill>
                          <a:highlight>
                            <a:srgbClr val="FFFF00"/>
                          </a:highlight>
                          <a:latin typeface="Open Sans"/>
                          <a:ea typeface="Open Sans"/>
                          <a:cs typeface="Open Sans"/>
                          <a:sym typeface="Open Sans"/>
                        </a:rPr>
                        <a:t>Diversity &amp; Inclusion Specialist </a:t>
                      </a:r>
                      <a:r>
                        <a:rPr lang="en" sz="1200" dirty="0">
                          <a:latin typeface="Open Sans"/>
                          <a:ea typeface="Open Sans"/>
                          <a:cs typeface="Open Sans"/>
                          <a:sym typeface="Open Sans"/>
                        </a:rPr>
                        <a:t>I want to support and guide the recruitment team so that we can help create a brand that appeals to diverse applicants and removes bias.</a:t>
                      </a:r>
                      <a:endParaRPr sz="1200" u="none" strike="noStrike" cap="none" dirty="0">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u="none" strike="noStrike" cap="none" dirty="0">
                          <a:latin typeface="Open Sans"/>
                          <a:ea typeface="Open Sans"/>
                          <a:cs typeface="Open Sans"/>
                          <a:sym typeface="Open Sans"/>
                        </a:rPr>
                        <a:t>(Priority: </a:t>
                      </a:r>
                      <a:r>
                        <a:rPr lang="en" sz="1200" b="1" i="1" dirty="0">
                          <a:latin typeface="Open Sans"/>
                          <a:ea typeface="Open Sans"/>
                          <a:cs typeface="Open Sans"/>
                          <a:sym typeface="Open Sans"/>
                        </a:rPr>
                        <a:t>Medium</a:t>
                      </a:r>
                      <a:r>
                        <a:rPr lang="en" sz="1200" b="1" i="1" u="none" strike="noStrike" cap="none" dirty="0">
                          <a:latin typeface="Open Sans"/>
                          <a:ea typeface="Open Sans"/>
                          <a:cs typeface="Open Sans"/>
                          <a:sym typeface="Open Sans"/>
                        </a:rPr>
                        <a:t>)</a:t>
                      </a:r>
                      <a:endParaRPr sz="1200" b="1" i="1" u="none" strike="noStrike" cap="none"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Trainings and courses pertaining to diversity and inclusion</a:t>
                      </a:r>
                      <a:endParaRPr sz="1200"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89050">
                <a:tc>
                  <a:txBody>
                    <a:bodyPr/>
                    <a:lstStyle/>
                    <a:p>
                      <a:pPr marL="0" lvl="0" indent="0" algn="just" rtl="0">
                        <a:spcBef>
                          <a:spcPts val="0"/>
                        </a:spcBef>
                        <a:spcAft>
                          <a:spcPts val="0"/>
                        </a:spcAft>
                        <a:buNone/>
                      </a:pPr>
                      <a:r>
                        <a:rPr lang="en" sz="1200">
                          <a:latin typeface="Open Sans"/>
                          <a:ea typeface="Open Sans"/>
                          <a:cs typeface="Open Sans"/>
                          <a:sym typeface="Open Sans"/>
                        </a:rPr>
                        <a:t>As a Diversity &amp; Inclusion Specialist, I want to implement policies and initiatives so that I can drive cultural change across the organisation.</a:t>
                      </a:r>
                      <a:endParaRPr sz="1200" u="none" strike="noStrike" cap="none">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u="none" strike="noStrike" cap="none">
                          <a:latin typeface="Open Sans"/>
                          <a:ea typeface="Open Sans"/>
                          <a:cs typeface="Open Sans"/>
                          <a:sym typeface="Open Sans"/>
                        </a:rPr>
                        <a:t>(Priority: </a:t>
                      </a:r>
                      <a:r>
                        <a:rPr lang="en" sz="1200" b="1" i="1">
                          <a:latin typeface="Open Sans"/>
                          <a:ea typeface="Open Sans"/>
                          <a:cs typeface="Open Sans"/>
                          <a:sym typeface="Open Sans"/>
                        </a:rPr>
                        <a:t>High</a:t>
                      </a:r>
                      <a:r>
                        <a:rPr lang="en" sz="1200" b="1" i="1" u="none" strike="noStrike" cap="none">
                          <a:latin typeface="Open Sans"/>
                          <a:ea typeface="Open Sans"/>
                          <a:cs typeface="Open Sans"/>
                          <a:sym typeface="Open Sans"/>
                        </a:rPr>
                        <a:t>)</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Study current policies</a:t>
                      </a:r>
                      <a:endParaRPr sz="120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Initiate new policies that support D&amp;I</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86075">
                <a:tc>
                  <a:txBody>
                    <a:bodyPr/>
                    <a:lstStyle/>
                    <a:p>
                      <a:pPr marL="0" lvl="0" indent="0" algn="just" rtl="0">
                        <a:spcBef>
                          <a:spcPts val="0"/>
                        </a:spcBef>
                        <a:spcAft>
                          <a:spcPts val="0"/>
                        </a:spcAft>
                        <a:buNone/>
                      </a:pPr>
                      <a:r>
                        <a:rPr lang="en" sz="1200">
                          <a:latin typeface="Open Sans"/>
                          <a:ea typeface="Open Sans"/>
                          <a:cs typeface="Open Sans"/>
                          <a:sym typeface="Open Sans"/>
                        </a:rPr>
                        <a:t>As a Diversity &amp; Inclusion Specialist, I want to highlight some key personal traits like empathy and resilience so that the organisation can hire candidates who align well with the organisation’s diversity initiatives.</a:t>
                      </a:r>
                      <a:endParaRPr sz="1200" u="none" strike="noStrike" cap="none">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a:latin typeface="Open Sans"/>
                          <a:ea typeface="Open Sans"/>
                          <a:cs typeface="Open Sans"/>
                          <a:sym typeface="Open Sans"/>
                        </a:rPr>
                        <a:t>(Priority: High)</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Narrow down salient personal traits that align with the company’s diversity policy</a:t>
                      </a:r>
                      <a:endParaRPr sz="1200" u="none" strike="noStrike" cap="none"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2"/>
        <p:cNvGrpSpPr/>
        <p:nvPr/>
      </p:nvGrpSpPr>
      <p:grpSpPr>
        <a:xfrm>
          <a:off x="0" y="0"/>
          <a:ext cx="0" cy="0"/>
          <a:chOff x="0" y="0"/>
          <a:chExt cx="0" cy="0"/>
        </a:xfrm>
      </p:grpSpPr>
      <p:sp>
        <p:nvSpPr>
          <p:cNvPr id="483" name="Google Shape;483;p40"/>
          <p:cNvSpPr txBox="1">
            <a:spLocks noGrp="1"/>
          </p:cNvSpPr>
          <p:nvPr>
            <p:ph type="title"/>
          </p:nvPr>
        </p:nvSpPr>
        <p:spPr>
          <a:xfrm>
            <a:off x="1274575" y="0"/>
            <a:ext cx="6227100" cy="90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500" b="1">
                <a:latin typeface="Average"/>
                <a:ea typeface="Average"/>
                <a:cs typeface="Average"/>
                <a:sym typeface="Average"/>
              </a:rPr>
              <a:t>Applicant</a:t>
            </a:r>
            <a:endParaRPr sz="3500" b="1">
              <a:latin typeface="Average"/>
              <a:ea typeface="Average"/>
              <a:cs typeface="Average"/>
              <a:sym typeface="Average"/>
            </a:endParaRPr>
          </a:p>
        </p:txBody>
      </p:sp>
      <p:graphicFrame>
        <p:nvGraphicFramePr>
          <p:cNvPr id="484" name="Google Shape;484;p40"/>
          <p:cNvGraphicFramePr/>
          <p:nvPr>
            <p:extLst>
              <p:ext uri="{D42A27DB-BD31-4B8C-83A1-F6EECF244321}">
                <p14:modId xmlns:p14="http://schemas.microsoft.com/office/powerpoint/2010/main" val="1678341882"/>
              </p:ext>
            </p:extLst>
          </p:nvPr>
        </p:nvGraphicFramePr>
        <p:xfrm>
          <a:off x="379288" y="1106850"/>
          <a:ext cx="8503325" cy="3262490"/>
        </p:xfrm>
        <a:graphic>
          <a:graphicData uri="http://schemas.openxmlformats.org/drawingml/2006/table">
            <a:tbl>
              <a:tblPr>
                <a:noFill/>
                <a:tableStyleId>{2E8BF54A-2111-4C76-B96B-49DD98091342}</a:tableStyleId>
              </a:tblPr>
              <a:tblGrid>
                <a:gridCol w="4191175">
                  <a:extLst>
                    <a:ext uri="{9D8B030D-6E8A-4147-A177-3AD203B41FA5}">
                      <a16:colId xmlns:a16="http://schemas.microsoft.com/office/drawing/2014/main" val="20000"/>
                    </a:ext>
                  </a:extLst>
                </a:gridCol>
                <a:gridCol w="4312150">
                  <a:extLst>
                    <a:ext uri="{9D8B030D-6E8A-4147-A177-3AD203B41FA5}">
                      <a16:colId xmlns:a16="http://schemas.microsoft.com/office/drawing/2014/main" val="20001"/>
                    </a:ext>
                  </a:extLst>
                </a:gridCol>
              </a:tblGrid>
              <a:tr h="444700">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User Stories</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 sz="1200" b="1" u="none" strike="noStrike" cap="none">
                          <a:solidFill>
                            <a:srgbClr val="FFFFFF"/>
                          </a:solidFill>
                          <a:latin typeface="Open Sans"/>
                          <a:ea typeface="Open Sans"/>
                          <a:cs typeface="Open Sans"/>
                          <a:sym typeface="Open Sans"/>
                        </a:rPr>
                        <a:t>Acceptance Criteria</a:t>
                      </a:r>
                      <a:endParaRPr sz="1200" b="1" u="none" strike="noStrike" cap="none">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86075">
                <a:tc>
                  <a:txBody>
                    <a:bodyPr/>
                    <a:lstStyle/>
                    <a:p>
                      <a:pPr marL="0" lvl="0" indent="0" algn="l" rtl="0">
                        <a:spcBef>
                          <a:spcPts val="0"/>
                        </a:spcBef>
                        <a:spcAft>
                          <a:spcPts val="0"/>
                        </a:spcAft>
                        <a:buNone/>
                      </a:pPr>
                      <a:r>
                        <a:rPr lang="en" sz="1200" dirty="0">
                          <a:latin typeface="Open Sans"/>
                          <a:ea typeface="Open Sans"/>
                          <a:cs typeface="Open Sans"/>
                          <a:sym typeface="Open Sans"/>
                        </a:rPr>
                        <a:t>As </a:t>
                      </a:r>
                      <a:r>
                        <a:rPr lang="en" sz="1200" dirty="0">
                          <a:highlight>
                            <a:srgbClr val="FFFF00"/>
                          </a:highlight>
                          <a:latin typeface="Open Sans"/>
                          <a:ea typeface="Open Sans"/>
                          <a:cs typeface="Open Sans"/>
                          <a:sym typeface="Open Sans"/>
                        </a:rPr>
                        <a:t>an </a:t>
                      </a:r>
                      <a:r>
                        <a:rPr lang="en" sz="1200" dirty="0">
                          <a:solidFill>
                            <a:srgbClr val="FF0000"/>
                          </a:solidFill>
                          <a:highlight>
                            <a:srgbClr val="FFFF00"/>
                          </a:highlight>
                          <a:latin typeface="Open Sans"/>
                          <a:ea typeface="Open Sans"/>
                          <a:cs typeface="Open Sans"/>
                          <a:sym typeface="Open Sans"/>
                        </a:rPr>
                        <a:t>applicant</a:t>
                      </a:r>
                      <a:r>
                        <a:rPr lang="en" sz="1200" dirty="0">
                          <a:latin typeface="Open Sans"/>
                          <a:ea typeface="Open Sans"/>
                          <a:cs typeface="Open Sans"/>
                          <a:sym typeface="Open Sans"/>
                        </a:rPr>
                        <a:t>, I want to be better informed about the job description so that I can identify whether a job listing suits my profile</a:t>
                      </a:r>
                      <a:endParaRPr sz="1200" u="none" strike="noStrike" cap="none" dirty="0">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u="none" strike="noStrike" cap="none" dirty="0">
                          <a:latin typeface="Open Sans"/>
                          <a:ea typeface="Open Sans"/>
                          <a:cs typeface="Open Sans"/>
                          <a:sym typeface="Open Sans"/>
                        </a:rPr>
                        <a:t>(Priority: </a:t>
                      </a:r>
                      <a:r>
                        <a:rPr lang="en" sz="1200" b="1" i="1" dirty="0">
                          <a:latin typeface="Open Sans"/>
                          <a:ea typeface="Open Sans"/>
                          <a:cs typeface="Open Sans"/>
                          <a:sym typeface="Open Sans"/>
                        </a:rPr>
                        <a:t>Medium</a:t>
                      </a:r>
                      <a:r>
                        <a:rPr lang="en" sz="1200" b="1" i="1" u="none" strike="noStrike" cap="none" dirty="0">
                          <a:latin typeface="Open Sans"/>
                          <a:ea typeface="Open Sans"/>
                          <a:cs typeface="Open Sans"/>
                          <a:sym typeface="Open Sans"/>
                        </a:rPr>
                        <a:t>)</a:t>
                      </a:r>
                      <a:endParaRPr sz="1200" b="1" i="1" u="none" strike="noStrike" cap="none"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Detailed job description with skills and responsibilities tailored for a specific role</a:t>
                      </a:r>
                      <a:endParaRPr sz="1200"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989050">
                <a:tc>
                  <a:txBody>
                    <a:bodyPr/>
                    <a:lstStyle/>
                    <a:p>
                      <a:pPr marL="0" lvl="0" indent="0" algn="l" rtl="0">
                        <a:spcBef>
                          <a:spcPts val="0"/>
                        </a:spcBef>
                        <a:spcAft>
                          <a:spcPts val="0"/>
                        </a:spcAft>
                        <a:buNone/>
                      </a:pPr>
                      <a:r>
                        <a:rPr lang="en" sz="1200">
                          <a:latin typeface="Open Sans"/>
                          <a:ea typeface="Open Sans"/>
                          <a:cs typeface="Open Sans"/>
                          <a:sym typeface="Open Sans"/>
                        </a:rPr>
                        <a:t>As an applicant, I want a quicker hiring decision so that I’m aware of my candidacy with respect to a particular company</a:t>
                      </a:r>
                      <a:endParaRPr sz="1200" u="none" strike="noStrike" cap="none">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u="none" strike="noStrike" cap="none">
                          <a:latin typeface="Open Sans"/>
                          <a:ea typeface="Open Sans"/>
                          <a:cs typeface="Open Sans"/>
                          <a:sym typeface="Open Sans"/>
                        </a:rPr>
                        <a:t>(Priority: </a:t>
                      </a:r>
                      <a:r>
                        <a:rPr lang="en" sz="1200" b="1" i="1">
                          <a:latin typeface="Open Sans"/>
                          <a:ea typeface="Open Sans"/>
                          <a:cs typeface="Open Sans"/>
                          <a:sym typeface="Open Sans"/>
                        </a:rPr>
                        <a:t>High</a:t>
                      </a:r>
                      <a:r>
                        <a:rPr lang="en" sz="1200" b="1" i="1" u="none" strike="noStrike" cap="none">
                          <a:latin typeface="Open Sans"/>
                          <a:ea typeface="Open Sans"/>
                          <a:cs typeface="Open Sans"/>
                          <a:sym typeface="Open Sans"/>
                        </a:rPr>
                        <a:t>)</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Time bound hiring decision</a:t>
                      </a:r>
                      <a:endParaRPr sz="120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a:latin typeface="Open Sans"/>
                          <a:ea typeface="Open Sans"/>
                          <a:cs typeface="Open Sans"/>
                          <a:sym typeface="Open Sans"/>
                        </a:rPr>
                        <a:t>Scheduled responses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86075">
                <a:tc>
                  <a:txBody>
                    <a:bodyPr/>
                    <a:lstStyle/>
                    <a:p>
                      <a:pPr marL="0" lvl="0" indent="0" algn="l" rtl="0">
                        <a:spcBef>
                          <a:spcPts val="0"/>
                        </a:spcBef>
                        <a:spcAft>
                          <a:spcPts val="0"/>
                        </a:spcAft>
                        <a:buNone/>
                      </a:pPr>
                      <a:r>
                        <a:rPr lang="en" sz="1200">
                          <a:latin typeface="Open Sans"/>
                          <a:ea typeface="Open Sans"/>
                          <a:cs typeface="Open Sans"/>
                          <a:sym typeface="Open Sans"/>
                        </a:rPr>
                        <a:t>As an applicant, I want interviews to take place at a scheduled time so that I’m better prepared.</a:t>
                      </a:r>
                      <a:endParaRPr sz="1200" u="none" strike="noStrike" cap="none">
                        <a:latin typeface="Open Sans"/>
                        <a:ea typeface="Open Sans"/>
                        <a:cs typeface="Open Sans"/>
                        <a:sym typeface="Open Sans"/>
                      </a:endParaRPr>
                    </a:p>
                    <a:p>
                      <a:pPr marL="0" marR="0" lvl="0" indent="0" algn="just" rtl="0">
                        <a:lnSpc>
                          <a:spcPct val="100000"/>
                        </a:lnSpc>
                        <a:spcBef>
                          <a:spcPts val="0"/>
                        </a:spcBef>
                        <a:spcAft>
                          <a:spcPts val="0"/>
                        </a:spcAft>
                        <a:buClr>
                          <a:srgbClr val="000000"/>
                        </a:buClr>
                        <a:buSzPts val="1400"/>
                        <a:buFont typeface="Arial"/>
                        <a:buNone/>
                      </a:pPr>
                      <a:r>
                        <a:rPr lang="en" sz="1200" b="1" i="1">
                          <a:latin typeface="Open Sans"/>
                          <a:ea typeface="Open Sans"/>
                          <a:cs typeface="Open Sans"/>
                          <a:sym typeface="Open Sans"/>
                        </a:rPr>
                        <a:t>(Priority: High)</a:t>
                      </a:r>
                      <a:endParaRPr sz="1200" b="1" i="1" u="none" strike="noStrike" cap="none">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There should be no communication gaps</a:t>
                      </a:r>
                      <a:endParaRPr sz="1200" dirty="0">
                        <a:latin typeface="Open Sans"/>
                        <a:ea typeface="Open Sans"/>
                        <a:cs typeface="Open Sans"/>
                        <a:sym typeface="Open Sans"/>
                      </a:endParaRPr>
                    </a:p>
                    <a:p>
                      <a:pPr marL="457200" marR="0" lvl="0" indent="-304800" algn="l" rtl="0">
                        <a:lnSpc>
                          <a:spcPct val="100000"/>
                        </a:lnSpc>
                        <a:spcBef>
                          <a:spcPts val="0"/>
                        </a:spcBef>
                        <a:spcAft>
                          <a:spcPts val="0"/>
                        </a:spcAft>
                        <a:buSzPts val="1200"/>
                        <a:buFont typeface="Open Sans"/>
                        <a:buChar char="●"/>
                      </a:pPr>
                      <a:r>
                        <a:rPr lang="en" sz="1200" dirty="0">
                          <a:latin typeface="Open Sans"/>
                          <a:ea typeface="Open Sans"/>
                          <a:cs typeface="Open Sans"/>
                          <a:sym typeface="Open Sans"/>
                        </a:rPr>
                        <a:t>Rescheduling to be avoided as it puts the candidates under tremendous pressure</a:t>
                      </a:r>
                      <a:endParaRPr sz="1200" dirty="0">
                        <a:latin typeface="Open Sans"/>
                        <a:ea typeface="Open Sans"/>
                        <a:cs typeface="Open Sans"/>
                        <a:sym typeface="Open Sans"/>
                      </a:endParaRPr>
                    </a:p>
                    <a:p>
                      <a:pPr marL="914400" marR="0" lvl="0" indent="0" algn="l" rtl="0">
                        <a:lnSpc>
                          <a:spcPct val="100000"/>
                        </a:lnSpc>
                        <a:spcBef>
                          <a:spcPts val="0"/>
                        </a:spcBef>
                        <a:spcAft>
                          <a:spcPts val="0"/>
                        </a:spcAft>
                        <a:buNone/>
                      </a:pPr>
                      <a:endParaRPr sz="1200" dirty="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8"/>
        <p:cNvGrpSpPr/>
        <p:nvPr/>
      </p:nvGrpSpPr>
      <p:grpSpPr>
        <a:xfrm>
          <a:off x="0" y="0"/>
          <a:ext cx="0" cy="0"/>
          <a:chOff x="0" y="0"/>
          <a:chExt cx="0" cy="0"/>
        </a:xfrm>
      </p:grpSpPr>
      <p:sp>
        <p:nvSpPr>
          <p:cNvPr id="489" name="Google Shape;489;p41"/>
          <p:cNvSpPr txBox="1">
            <a:spLocks noGrp="1"/>
          </p:cNvSpPr>
          <p:nvPr>
            <p:ph type="title"/>
          </p:nvPr>
        </p:nvSpPr>
        <p:spPr>
          <a:xfrm>
            <a:off x="311700" y="173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b="1">
                <a:latin typeface="Average"/>
                <a:ea typeface="Average"/>
                <a:cs typeface="Average"/>
                <a:sym typeface="Average"/>
              </a:rPr>
              <a:t>Sprint 1 Demo</a:t>
            </a:r>
            <a:endParaRPr sz="4800" b="1">
              <a:latin typeface="Average"/>
              <a:ea typeface="Average"/>
              <a:cs typeface="Average"/>
              <a:sym typeface="Average"/>
            </a:endParaRPr>
          </a:p>
        </p:txBody>
      </p:sp>
      <p:pic>
        <p:nvPicPr>
          <p:cNvPr id="490" name="Google Shape;490;p41"/>
          <p:cNvPicPr preferRelativeResize="0"/>
          <p:nvPr/>
        </p:nvPicPr>
        <p:blipFill>
          <a:blip r:embed="rId3">
            <a:alphaModFix/>
          </a:blip>
          <a:stretch>
            <a:fillRect/>
          </a:stretch>
        </p:blipFill>
        <p:spPr>
          <a:xfrm>
            <a:off x="1879350" y="1125150"/>
            <a:ext cx="5353702" cy="3560875"/>
          </a:xfrm>
          <a:prstGeom prst="rect">
            <a:avLst/>
          </a:prstGeom>
          <a:noFill/>
          <a:ln>
            <a:noFill/>
          </a:ln>
        </p:spPr>
      </p:pic>
      <p:sp>
        <p:nvSpPr>
          <p:cNvPr id="491" name="Google Shape;491;p41"/>
          <p:cNvSpPr txBox="1"/>
          <p:nvPr/>
        </p:nvSpPr>
        <p:spPr>
          <a:xfrm>
            <a:off x="7233050" y="1026225"/>
            <a:ext cx="12117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latin typeface="Average"/>
                <a:ea typeface="Average"/>
                <a:cs typeface="Average"/>
                <a:sym typeface="Average"/>
              </a:rPr>
              <a:t>[1]</a:t>
            </a:r>
            <a:endParaRPr sz="600">
              <a:solidFill>
                <a:srgbClr val="FFFFFF"/>
              </a:solidFill>
              <a:latin typeface="Average"/>
              <a:ea typeface="Average"/>
              <a:cs typeface="Average"/>
              <a:sym typeface="Average"/>
            </a:endParaRPr>
          </a:p>
        </p:txBody>
      </p:sp>
      <p:sp>
        <p:nvSpPr>
          <p:cNvPr id="492" name="Google Shape;492;p41"/>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solidFill>
                  <a:srgbClr val="FFFFFF"/>
                </a:solidFill>
                <a:latin typeface="Open Sans"/>
                <a:ea typeface="Open Sans"/>
                <a:cs typeface="Open Sans"/>
                <a:sym typeface="Open Sans"/>
              </a:rPr>
              <a:t>[1] https://luis-goncalves.com/sprint-review-meeting/</a:t>
            </a:r>
            <a:endParaRPr sz="700" i="1">
              <a:solidFill>
                <a:srgbClr val="FFFFFF"/>
              </a:solidFill>
              <a:latin typeface="Open Sans"/>
              <a:ea typeface="Open Sans"/>
              <a:cs typeface="Open Sans"/>
              <a:sym typeface="Open Sans"/>
            </a:endParaRPr>
          </a:p>
          <a:p>
            <a:pPr marL="0" lvl="0" indent="0" algn="l"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6"/>
        <p:cNvGrpSpPr/>
        <p:nvPr/>
      </p:nvGrpSpPr>
      <p:grpSpPr>
        <a:xfrm>
          <a:off x="0" y="0"/>
          <a:ext cx="0" cy="0"/>
          <a:chOff x="0" y="0"/>
          <a:chExt cx="0" cy="0"/>
        </a:xfrm>
      </p:grpSpPr>
      <p:sp>
        <p:nvSpPr>
          <p:cNvPr id="497" name="Google Shape;497;p42"/>
          <p:cNvSpPr txBox="1">
            <a:spLocks noGrp="1"/>
          </p:cNvSpPr>
          <p:nvPr>
            <p:ph type="title"/>
          </p:nvPr>
        </p:nvSpPr>
        <p:spPr>
          <a:xfrm>
            <a:off x="311700" y="3584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1"/>
                </a:solidFill>
                <a:latin typeface="Average"/>
                <a:ea typeface="Average"/>
                <a:cs typeface="Average"/>
                <a:sym typeface="Average"/>
              </a:rPr>
              <a:t>Sprint 1 - Implementation Core Areas</a:t>
            </a:r>
            <a:endParaRPr sz="3600" b="1">
              <a:solidFill>
                <a:schemeClr val="lt1"/>
              </a:solidFill>
              <a:latin typeface="Average"/>
              <a:ea typeface="Average"/>
              <a:cs typeface="Average"/>
              <a:sym typeface="Average"/>
            </a:endParaRPr>
          </a:p>
        </p:txBody>
      </p:sp>
      <p:graphicFrame>
        <p:nvGraphicFramePr>
          <p:cNvPr id="498" name="Google Shape;498;p42"/>
          <p:cNvGraphicFramePr/>
          <p:nvPr/>
        </p:nvGraphicFramePr>
        <p:xfrm>
          <a:off x="510350" y="1281700"/>
          <a:ext cx="8254825" cy="1604000"/>
        </p:xfrm>
        <a:graphic>
          <a:graphicData uri="http://schemas.openxmlformats.org/drawingml/2006/table">
            <a:tbl>
              <a:tblPr>
                <a:noFill/>
                <a:tableStyleId>{99551A7B-9CA7-4788-8111-F9E0ABB20B7A}</a:tableStyleId>
              </a:tblPr>
              <a:tblGrid>
                <a:gridCol w="8254825">
                  <a:extLst>
                    <a:ext uri="{9D8B030D-6E8A-4147-A177-3AD203B41FA5}">
                      <a16:colId xmlns:a16="http://schemas.microsoft.com/office/drawing/2014/main" val="20000"/>
                    </a:ext>
                  </a:extLst>
                </a:gridCol>
              </a:tblGrid>
              <a:tr h="733125">
                <a:tc>
                  <a:txBody>
                    <a:bodyPr/>
                    <a:lstStyle/>
                    <a:p>
                      <a:pPr marL="0" lvl="0" indent="0" algn="l" rtl="0">
                        <a:lnSpc>
                          <a:spcPct val="115000"/>
                        </a:lnSpc>
                        <a:spcBef>
                          <a:spcPts val="0"/>
                        </a:spcBef>
                        <a:spcAft>
                          <a:spcPts val="1600"/>
                        </a:spcAft>
                        <a:buNone/>
                      </a:pPr>
                      <a:r>
                        <a:rPr lang="en" b="1">
                          <a:latin typeface="Open Sans"/>
                          <a:ea typeface="Open Sans"/>
                          <a:cs typeface="Open Sans"/>
                          <a:sym typeface="Open Sans"/>
                        </a:rPr>
                        <a:t>Theme</a:t>
                      </a:r>
                      <a:r>
                        <a:rPr lang="en">
                          <a:latin typeface="Open Sans"/>
                          <a:ea typeface="Open Sans"/>
                          <a:cs typeface="Open Sans"/>
                          <a:sym typeface="Open Sans"/>
                        </a:rPr>
                        <a:t> - Analyse existing HR Recruitment Processes</a:t>
                      </a:r>
                      <a:endParaRPr>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870875">
                <a:tc>
                  <a:txBody>
                    <a:bodyPr/>
                    <a:lstStyle/>
                    <a:p>
                      <a:pPr marL="0" lvl="0" indent="0" algn="l" rtl="0">
                        <a:lnSpc>
                          <a:spcPct val="115000"/>
                        </a:lnSpc>
                        <a:spcBef>
                          <a:spcPts val="0"/>
                        </a:spcBef>
                        <a:spcAft>
                          <a:spcPts val="1600"/>
                        </a:spcAft>
                        <a:buNone/>
                      </a:pPr>
                      <a:r>
                        <a:rPr lang="en" b="1">
                          <a:latin typeface="Open Sans"/>
                          <a:ea typeface="Open Sans"/>
                          <a:cs typeface="Open Sans"/>
                          <a:sym typeface="Open Sans"/>
                        </a:rPr>
                        <a:t>Epic 1</a:t>
                      </a:r>
                      <a:r>
                        <a:rPr lang="en">
                          <a:latin typeface="Open Sans"/>
                          <a:ea typeface="Open Sans"/>
                          <a:cs typeface="Open Sans"/>
                          <a:sym typeface="Open Sans"/>
                        </a:rPr>
                        <a:t> - As a team we  want to analyze the existing HR Recruitment processes</a:t>
                      </a:r>
                      <a:endParaRPr>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499" name="Google Shape;499;p42"/>
          <p:cNvGraphicFramePr/>
          <p:nvPr/>
        </p:nvGraphicFramePr>
        <p:xfrm>
          <a:off x="510350" y="3290325"/>
          <a:ext cx="8254825" cy="825568"/>
        </p:xfrm>
        <a:graphic>
          <a:graphicData uri="http://schemas.openxmlformats.org/drawingml/2006/table">
            <a:tbl>
              <a:tblPr>
                <a:noFill/>
                <a:tableStyleId>{99551A7B-9CA7-4788-8111-F9E0ABB20B7A}</a:tableStyleId>
              </a:tblPr>
              <a:tblGrid>
                <a:gridCol w="8254825">
                  <a:extLst>
                    <a:ext uri="{9D8B030D-6E8A-4147-A177-3AD203B41FA5}">
                      <a16:colId xmlns:a16="http://schemas.microsoft.com/office/drawing/2014/main" val="20000"/>
                    </a:ext>
                  </a:extLst>
                </a:gridCol>
              </a:tblGrid>
              <a:tr h="381000">
                <a:tc>
                  <a:txBody>
                    <a:bodyPr/>
                    <a:lstStyle/>
                    <a:p>
                      <a:pPr marL="0" lvl="0" indent="0" algn="l" rtl="0">
                        <a:lnSpc>
                          <a:spcPct val="115000"/>
                        </a:lnSpc>
                        <a:spcBef>
                          <a:spcPts val="0"/>
                        </a:spcBef>
                        <a:spcAft>
                          <a:spcPts val="1600"/>
                        </a:spcAft>
                        <a:buNone/>
                      </a:pPr>
                      <a:r>
                        <a:rPr lang="en" b="1">
                          <a:latin typeface="Open Sans"/>
                          <a:ea typeface="Open Sans"/>
                          <a:cs typeface="Open Sans"/>
                          <a:sym typeface="Open Sans"/>
                        </a:rPr>
                        <a:t>Theme</a:t>
                      </a:r>
                      <a:r>
                        <a:rPr lang="en">
                          <a:latin typeface="Open Sans"/>
                          <a:ea typeface="Open Sans"/>
                          <a:cs typeface="Open Sans"/>
                          <a:sym typeface="Open Sans"/>
                        </a:rPr>
                        <a:t> - Market Research on the Recruitment Tools</a:t>
                      </a:r>
                      <a:endParaRPr>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lnSpc>
                          <a:spcPct val="115000"/>
                        </a:lnSpc>
                        <a:spcBef>
                          <a:spcPts val="0"/>
                        </a:spcBef>
                        <a:spcAft>
                          <a:spcPts val="1600"/>
                        </a:spcAft>
                        <a:buNone/>
                      </a:pPr>
                      <a:r>
                        <a:rPr lang="en" b="1">
                          <a:latin typeface="Open Sans"/>
                          <a:ea typeface="Open Sans"/>
                          <a:cs typeface="Open Sans"/>
                          <a:sym typeface="Open Sans"/>
                        </a:rPr>
                        <a:t>Epic 2</a:t>
                      </a:r>
                      <a:r>
                        <a:rPr lang="en">
                          <a:latin typeface="Open Sans"/>
                          <a:ea typeface="Open Sans"/>
                          <a:cs typeface="Open Sans"/>
                          <a:sym typeface="Open Sans"/>
                        </a:rPr>
                        <a:t> - As a team we want to research on the tools currently available in the market</a:t>
                      </a:r>
                      <a:endParaRPr>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3"/>
        <p:cNvGrpSpPr/>
        <p:nvPr/>
      </p:nvGrpSpPr>
      <p:grpSpPr>
        <a:xfrm>
          <a:off x="0" y="0"/>
          <a:ext cx="0" cy="0"/>
          <a:chOff x="0" y="0"/>
          <a:chExt cx="0" cy="0"/>
        </a:xfrm>
      </p:grpSpPr>
      <p:sp>
        <p:nvSpPr>
          <p:cNvPr id="504" name="Google Shape;504;p43"/>
          <p:cNvSpPr txBox="1">
            <a:spLocks noGrp="1"/>
          </p:cNvSpPr>
          <p:nvPr>
            <p:ph type="title"/>
          </p:nvPr>
        </p:nvSpPr>
        <p:spPr>
          <a:xfrm>
            <a:off x="120900" y="60425"/>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Steps involved in the Recruitment Process</a:t>
            </a:r>
            <a:endParaRPr sz="3000" b="1">
              <a:latin typeface="Average"/>
              <a:ea typeface="Average"/>
              <a:cs typeface="Average"/>
              <a:sym typeface="Average"/>
            </a:endParaRPr>
          </a:p>
        </p:txBody>
      </p:sp>
      <p:sp>
        <p:nvSpPr>
          <p:cNvPr id="505" name="Google Shape;505;p43"/>
          <p:cNvSpPr txBox="1"/>
          <p:nvPr/>
        </p:nvSpPr>
        <p:spPr>
          <a:xfrm>
            <a:off x="412425" y="1027150"/>
            <a:ext cx="8380500" cy="367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200">
              <a:latin typeface="Average"/>
              <a:ea typeface="Average"/>
              <a:cs typeface="Average"/>
              <a:sym typeface="Average"/>
            </a:endParaRPr>
          </a:p>
        </p:txBody>
      </p:sp>
      <p:grpSp>
        <p:nvGrpSpPr>
          <p:cNvPr id="506" name="Google Shape;506;p43"/>
          <p:cNvGrpSpPr/>
          <p:nvPr/>
        </p:nvGrpSpPr>
        <p:grpSpPr>
          <a:xfrm>
            <a:off x="933769" y="852632"/>
            <a:ext cx="7399804" cy="3917244"/>
            <a:chOff x="2820225" y="891450"/>
            <a:chExt cx="3175200" cy="3175200"/>
          </a:xfrm>
        </p:grpSpPr>
        <p:sp>
          <p:nvSpPr>
            <p:cNvPr id="507" name="Google Shape;507;p43"/>
            <p:cNvSpPr/>
            <p:nvPr/>
          </p:nvSpPr>
          <p:spPr>
            <a:xfrm rot="10800000">
              <a:off x="2820225" y="891450"/>
              <a:ext cx="3175200" cy="3175200"/>
            </a:xfrm>
            <a:prstGeom prst="blockArc">
              <a:avLst>
                <a:gd name="adj1" fmla="val 5399801"/>
                <a:gd name="adj2" fmla="val 3012680"/>
                <a:gd name="adj3" fmla="val 6939"/>
              </a:avLst>
            </a:prstGeom>
            <a:solidFill>
              <a:srgbClr val="B6D7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verage"/>
                <a:ea typeface="Average"/>
                <a:cs typeface="Average"/>
                <a:sym typeface="Average"/>
              </a:endParaRPr>
            </a:p>
          </p:txBody>
        </p:sp>
        <p:sp>
          <p:nvSpPr>
            <p:cNvPr id="508" name="Google Shape;508;p43"/>
            <p:cNvSpPr/>
            <p:nvPr/>
          </p:nvSpPr>
          <p:spPr>
            <a:xfrm rot="10800000">
              <a:off x="3475527" y="940235"/>
              <a:ext cx="450600" cy="450600"/>
            </a:xfrm>
            <a:prstGeom prst="rtTriangle">
              <a:avLst/>
            </a:prstGeom>
            <a:solidFill>
              <a:srgbClr val="B6D7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Average"/>
                <a:ea typeface="Average"/>
                <a:cs typeface="Average"/>
                <a:sym typeface="Average"/>
              </a:endParaRPr>
            </a:p>
          </p:txBody>
        </p:sp>
      </p:grpSp>
      <p:grpSp>
        <p:nvGrpSpPr>
          <p:cNvPr id="509" name="Google Shape;509;p43"/>
          <p:cNvGrpSpPr/>
          <p:nvPr/>
        </p:nvGrpSpPr>
        <p:grpSpPr>
          <a:xfrm>
            <a:off x="5159570" y="3548448"/>
            <a:ext cx="1913716" cy="1369673"/>
            <a:chOff x="4731080" y="3427240"/>
            <a:chExt cx="1332300" cy="858245"/>
          </a:xfrm>
        </p:grpSpPr>
        <p:sp>
          <p:nvSpPr>
            <p:cNvPr id="510" name="Google Shape;510;p43"/>
            <p:cNvSpPr/>
            <p:nvPr/>
          </p:nvSpPr>
          <p:spPr>
            <a:xfrm>
              <a:off x="4731080" y="3652185"/>
              <a:ext cx="1332300" cy="6333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Open Sans"/>
                  <a:ea typeface="Open Sans"/>
                  <a:cs typeface="Open Sans"/>
                  <a:sym typeface="Open Sans"/>
                </a:rPr>
                <a:t>Applying the recruitment strategy to attract candidates to apply for the position</a:t>
              </a:r>
              <a:endParaRPr sz="1100">
                <a:solidFill>
                  <a:srgbClr val="FFFFFF"/>
                </a:solidFill>
                <a:latin typeface="Open Sans"/>
                <a:ea typeface="Open Sans"/>
                <a:cs typeface="Open Sans"/>
                <a:sym typeface="Open Sans"/>
              </a:endParaRPr>
            </a:p>
          </p:txBody>
        </p:sp>
        <p:sp>
          <p:nvSpPr>
            <p:cNvPr id="511" name="Google Shape;511;p43"/>
            <p:cNvSpPr/>
            <p:nvPr/>
          </p:nvSpPr>
          <p:spPr>
            <a:xfrm>
              <a:off x="4731080" y="3427240"/>
              <a:ext cx="1332300" cy="225300"/>
            </a:xfrm>
            <a:prstGeom prst="round1Rect">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Open Sans"/>
                  <a:ea typeface="Open Sans"/>
                  <a:cs typeface="Open Sans"/>
                  <a:sym typeface="Open Sans"/>
                </a:rPr>
                <a:t>ATTRACTING CANDIDATES</a:t>
              </a:r>
              <a:endParaRPr sz="1200" b="1">
                <a:solidFill>
                  <a:srgbClr val="FFFFFF"/>
                </a:solidFill>
                <a:latin typeface="Open Sans"/>
                <a:ea typeface="Open Sans"/>
                <a:cs typeface="Open Sans"/>
                <a:sym typeface="Open Sans"/>
              </a:endParaRPr>
            </a:p>
          </p:txBody>
        </p:sp>
      </p:grpSp>
      <p:grpSp>
        <p:nvGrpSpPr>
          <p:cNvPr id="512" name="Google Shape;512;p43"/>
          <p:cNvGrpSpPr/>
          <p:nvPr/>
        </p:nvGrpSpPr>
        <p:grpSpPr>
          <a:xfrm>
            <a:off x="2279991" y="3493785"/>
            <a:ext cx="2124225" cy="1424124"/>
            <a:chOff x="2734172" y="3367177"/>
            <a:chExt cx="1332303" cy="914600"/>
          </a:xfrm>
        </p:grpSpPr>
        <p:sp>
          <p:nvSpPr>
            <p:cNvPr id="513" name="Google Shape;513;p43"/>
            <p:cNvSpPr/>
            <p:nvPr/>
          </p:nvSpPr>
          <p:spPr>
            <a:xfrm>
              <a:off x="2734172" y="3615177"/>
              <a:ext cx="1332300" cy="6666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Open Sans"/>
                  <a:ea typeface="Open Sans"/>
                  <a:cs typeface="Open Sans"/>
                  <a:sym typeface="Open Sans"/>
                </a:rPr>
                <a:t>Once the applications are in, a well established and unbiased process needs to be in place in order to hire the right candidate </a:t>
              </a:r>
              <a:endParaRPr sz="1100">
                <a:solidFill>
                  <a:srgbClr val="FFFFFF"/>
                </a:solidFill>
                <a:latin typeface="Open Sans"/>
                <a:ea typeface="Open Sans"/>
                <a:cs typeface="Open Sans"/>
                <a:sym typeface="Open Sans"/>
              </a:endParaRPr>
            </a:p>
          </p:txBody>
        </p:sp>
        <p:sp>
          <p:nvSpPr>
            <p:cNvPr id="514" name="Google Shape;514;p43"/>
            <p:cNvSpPr/>
            <p:nvPr/>
          </p:nvSpPr>
          <p:spPr>
            <a:xfrm>
              <a:off x="2734175" y="3367177"/>
              <a:ext cx="1332300" cy="285000"/>
            </a:xfrm>
            <a:prstGeom prst="round1Rect">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Open Sans"/>
                  <a:ea typeface="Open Sans"/>
                  <a:cs typeface="Open Sans"/>
                  <a:sym typeface="Open Sans"/>
                </a:rPr>
                <a:t>SELECTING CANDIDATES</a:t>
              </a:r>
              <a:endParaRPr sz="1200" b="1">
                <a:solidFill>
                  <a:srgbClr val="FFFFFF"/>
                </a:solidFill>
                <a:latin typeface="Open Sans"/>
                <a:ea typeface="Open Sans"/>
                <a:cs typeface="Open Sans"/>
                <a:sym typeface="Open Sans"/>
              </a:endParaRPr>
            </a:p>
          </p:txBody>
        </p:sp>
      </p:grpSp>
      <p:grpSp>
        <p:nvGrpSpPr>
          <p:cNvPr id="515" name="Google Shape;515;p43"/>
          <p:cNvGrpSpPr/>
          <p:nvPr/>
        </p:nvGrpSpPr>
        <p:grpSpPr>
          <a:xfrm>
            <a:off x="6917913" y="1906475"/>
            <a:ext cx="1875345" cy="1350644"/>
            <a:chOff x="5206575" y="2071477"/>
            <a:chExt cx="1332300" cy="1083897"/>
          </a:xfrm>
        </p:grpSpPr>
        <p:sp>
          <p:nvSpPr>
            <p:cNvPr id="516" name="Google Shape;516;p43"/>
            <p:cNvSpPr/>
            <p:nvPr/>
          </p:nvSpPr>
          <p:spPr>
            <a:xfrm>
              <a:off x="5206575" y="2356474"/>
              <a:ext cx="1332300" cy="7989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Open Sans"/>
                  <a:ea typeface="Open Sans"/>
                  <a:cs typeface="Open Sans"/>
                  <a:sym typeface="Open Sans"/>
                </a:rPr>
                <a:t>Creating a recruiting strategy for attracting the candidates and out forth requirements</a:t>
              </a:r>
              <a:endParaRPr sz="1100">
                <a:solidFill>
                  <a:srgbClr val="FFFFFF"/>
                </a:solidFill>
                <a:latin typeface="Open Sans"/>
                <a:ea typeface="Open Sans"/>
                <a:cs typeface="Open Sans"/>
                <a:sym typeface="Open Sans"/>
              </a:endParaRPr>
            </a:p>
          </p:txBody>
        </p:sp>
        <p:sp>
          <p:nvSpPr>
            <p:cNvPr id="517" name="Google Shape;517;p43"/>
            <p:cNvSpPr/>
            <p:nvPr/>
          </p:nvSpPr>
          <p:spPr>
            <a:xfrm>
              <a:off x="5206575" y="2071477"/>
              <a:ext cx="1332300" cy="285000"/>
            </a:xfrm>
            <a:prstGeom prst="round1Rect">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Open Sans"/>
                  <a:ea typeface="Open Sans"/>
                  <a:cs typeface="Open Sans"/>
                  <a:sym typeface="Open Sans"/>
                </a:rPr>
                <a:t>PLANNING CAMPAIGNS</a:t>
              </a:r>
              <a:endParaRPr sz="1200" b="1">
                <a:solidFill>
                  <a:srgbClr val="FFFFFF"/>
                </a:solidFill>
                <a:latin typeface="Open Sans"/>
                <a:ea typeface="Open Sans"/>
                <a:cs typeface="Open Sans"/>
                <a:sym typeface="Open Sans"/>
              </a:endParaRPr>
            </a:p>
          </p:txBody>
        </p:sp>
      </p:grpSp>
      <p:grpSp>
        <p:nvGrpSpPr>
          <p:cNvPr id="518" name="Google Shape;518;p43"/>
          <p:cNvGrpSpPr/>
          <p:nvPr/>
        </p:nvGrpSpPr>
        <p:grpSpPr>
          <a:xfrm>
            <a:off x="3989425" y="721024"/>
            <a:ext cx="2147135" cy="1498801"/>
            <a:chOff x="3798074" y="775529"/>
            <a:chExt cx="1332300" cy="1498801"/>
          </a:xfrm>
        </p:grpSpPr>
        <p:sp>
          <p:nvSpPr>
            <p:cNvPr id="519" name="Google Shape;519;p43"/>
            <p:cNvSpPr/>
            <p:nvPr/>
          </p:nvSpPr>
          <p:spPr>
            <a:xfrm>
              <a:off x="3798074" y="1060530"/>
              <a:ext cx="1332300" cy="1213800"/>
            </a:xfrm>
            <a:prstGeom prst="rect">
              <a:avLst/>
            </a:prstGeom>
            <a:solidFill>
              <a:srgbClr val="6AA84F"/>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a:solidFill>
                    <a:srgbClr val="FFFFFF"/>
                  </a:solidFill>
                  <a:latin typeface="Open Sans"/>
                  <a:ea typeface="Open Sans"/>
                  <a:cs typeface="Open Sans"/>
                  <a:sym typeface="Open Sans"/>
                </a:rPr>
                <a:t>Explicitly and in detail write up for skills,experience and background required for the Job. Should also include a list of daily activities and responsibilities</a:t>
              </a:r>
              <a:endParaRPr sz="1100">
                <a:solidFill>
                  <a:srgbClr val="FFFFFF"/>
                </a:solidFill>
                <a:latin typeface="Open Sans"/>
                <a:ea typeface="Open Sans"/>
                <a:cs typeface="Open Sans"/>
                <a:sym typeface="Open Sans"/>
              </a:endParaRPr>
            </a:p>
          </p:txBody>
        </p:sp>
        <p:sp>
          <p:nvSpPr>
            <p:cNvPr id="520" name="Google Shape;520;p43"/>
            <p:cNvSpPr/>
            <p:nvPr/>
          </p:nvSpPr>
          <p:spPr>
            <a:xfrm>
              <a:off x="3798074" y="775529"/>
              <a:ext cx="1332300" cy="362700"/>
            </a:xfrm>
            <a:prstGeom prst="round1Rect">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Open Sans"/>
                  <a:ea typeface="Open Sans"/>
                  <a:cs typeface="Open Sans"/>
                  <a:sym typeface="Open Sans"/>
                </a:rPr>
                <a:t>DEFINING REQUIREMENTS</a:t>
              </a:r>
              <a:endParaRPr sz="1200" b="1">
                <a:solidFill>
                  <a:srgbClr val="FFFFFF"/>
                </a:solidFill>
                <a:latin typeface="Open Sans"/>
                <a:ea typeface="Open Sans"/>
                <a:cs typeface="Open Sans"/>
                <a:sym typeface="Open Sans"/>
              </a:endParaRPr>
            </a:p>
          </p:txBody>
        </p:sp>
      </p:grpSp>
      <p:grpSp>
        <p:nvGrpSpPr>
          <p:cNvPr id="521" name="Google Shape;521;p43"/>
          <p:cNvGrpSpPr/>
          <p:nvPr/>
        </p:nvGrpSpPr>
        <p:grpSpPr>
          <a:xfrm>
            <a:off x="681547" y="1855366"/>
            <a:ext cx="2006713" cy="1432749"/>
            <a:chOff x="2389575" y="2071477"/>
            <a:chExt cx="1332302" cy="1068897"/>
          </a:xfrm>
        </p:grpSpPr>
        <p:sp>
          <p:nvSpPr>
            <p:cNvPr id="522" name="Google Shape;522;p43"/>
            <p:cNvSpPr/>
            <p:nvPr/>
          </p:nvSpPr>
          <p:spPr>
            <a:xfrm>
              <a:off x="2389577" y="2356474"/>
              <a:ext cx="1332300" cy="783900"/>
            </a:xfrm>
            <a:prstGeom prst="rect">
              <a:avLst/>
            </a:prstGeom>
            <a:solidFill>
              <a:srgbClr val="6AA84F"/>
            </a:solidFill>
            <a:ln>
              <a:noFill/>
            </a:ln>
          </p:spPr>
          <p:txBody>
            <a:bodyPr spcFirstLastPara="1" wrap="square" lIns="91425" tIns="91425" rIns="91425" bIns="91425" anchor="t" anchorCtr="0">
              <a:noAutofit/>
            </a:bodyPr>
            <a:lstStyle/>
            <a:p>
              <a:pPr marL="0" marR="0" lvl="0" indent="0" algn="ctr" rtl="0">
                <a:spcBef>
                  <a:spcPts val="0"/>
                </a:spcBef>
                <a:spcAft>
                  <a:spcPts val="0"/>
                </a:spcAft>
                <a:buNone/>
              </a:pPr>
              <a:r>
                <a:rPr lang="en" sz="1100">
                  <a:solidFill>
                    <a:srgbClr val="FFFFFF"/>
                  </a:solidFill>
                  <a:latin typeface="Open Sans"/>
                  <a:ea typeface="Open Sans"/>
                  <a:cs typeface="Open Sans"/>
                  <a:sym typeface="Open Sans"/>
                </a:rPr>
                <a:t>The candidates hiring and onboarding process involves documentation and salary negotiations after which the final contract is signed</a:t>
              </a:r>
              <a:endParaRPr sz="1100">
                <a:solidFill>
                  <a:srgbClr val="FFFFFF"/>
                </a:solidFill>
                <a:latin typeface="Open Sans"/>
                <a:ea typeface="Open Sans"/>
                <a:cs typeface="Open Sans"/>
                <a:sym typeface="Open Sans"/>
              </a:endParaRPr>
            </a:p>
          </p:txBody>
        </p:sp>
        <p:sp>
          <p:nvSpPr>
            <p:cNvPr id="523" name="Google Shape;523;p43"/>
            <p:cNvSpPr/>
            <p:nvPr/>
          </p:nvSpPr>
          <p:spPr>
            <a:xfrm>
              <a:off x="2389575" y="2071477"/>
              <a:ext cx="1332300" cy="285000"/>
            </a:xfrm>
            <a:prstGeom prst="round1Rect">
              <a:avLst>
                <a:gd name="adj" fmla="val 50000"/>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Open Sans"/>
                  <a:ea typeface="Open Sans"/>
                  <a:cs typeface="Open Sans"/>
                  <a:sym typeface="Open Sans"/>
                </a:rPr>
                <a:t>HIRING AND ONBOARDING</a:t>
              </a:r>
              <a:endParaRPr sz="1200" b="1">
                <a:solidFill>
                  <a:srgbClr val="FFFFFF"/>
                </a:solidFill>
                <a:latin typeface="Open Sans"/>
                <a:ea typeface="Open Sans"/>
                <a:cs typeface="Open Sans"/>
                <a:sym typeface="Open Sans"/>
              </a:endParaRPr>
            </a:p>
          </p:txBody>
        </p:sp>
      </p:grpSp>
      <p:sp>
        <p:nvSpPr>
          <p:cNvPr id="524" name="Google Shape;524;p43"/>
          <p:cNvSpPr txBox="1"/>
          <p:nvPr/>
        </p:nvSpPr>
        <p:spPr>
          <a:xfrm>
            <a:off x="8291700" y="4343025"/>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525" name="Google Shape;525;p43"/>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Powerpoint Smart Art</a:t>
            </a: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9"/>
        <p:cNvGrpSpPr/>
        <p:nvPr/>
      </p:nvGrpSpPr>
      <p:grpSpPr>
        <a:xfrm>
          <a:off x="0" y="0"/>
          <a:ext cx="0" cy="0"/>
          <a:chOff x="0" y="0"/>
          <a:chExt cx="0" cy="0"/>
        </a:xfrm>
      </p:grpSpPr>
      <p:sp>
        <p:nvSpPr>
          <p:cNvPr id="530" name="Google Shape;530;p44"/>
          <p:cNvSpPr txBox="1">
            <a:spLocks noGrp="1"/>
          </p:cNvSpPr>
          <p:nvPr>
            <p:ph type="title"/>
          </p:nvPr>
        </p:nvSpPr>
        <p:spPr>
          <a:xfrm>
            <a:off x="136000" y="1925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Employee Survey</a:t>
            </a:r>
            <a:endParaRPr sz="3000" b="1">
              <a:latin typeface="Average"/>
              <a:ea typeface="Average"/>
              <a:cs typeface="Average"/>
              <a:sym typeface="Average"/>
            </a:endParaRPr>
          </a:p>
        </p:txBody>
      </p:sp>
      <p:sp>
        <p:nvSpPr>
          <p:cNvPr id="531" name="Google Shape;531;p44"/>
          <p:cNvSpPr txBox="1"/>
          <p:nvPr/>
        </p:nvSpPr>
        <p:spPr>
          <a:xfrm>
            <a:off x="359350" y="946900"/>
            <a:ext cx="8455500" cy="3732000"/>
          </a:xfrm>
          <a:prstGeom prst="rect">
            <a:avLst/>
          </a:prstGeom>
          <a:noFill/>
          <a:ln>
            <a:noFill/>
          </a:ln>
        </p:spPr>
        <p:txBody>
          <a:bodyPr spcFirstLastPara="1" wrap="square" lIns="91425" tIns="91425" rIns="91425" bIns="91425" anchor="t" anchorCtr="0">
            <a:noAutofit/>
          </a:bodyPr>
          <a:lstStyle/>
          <a:p>
            <a:pPr marL="0" lvl="0" indent="0" algn="just" rtl="0">
              <a:lnSpc>
                <a:spcPct val="90000"/>
              </a:lnSpc>
              <a:spcBef>
                <a:spcPts val="1000"/>
              </a:spcBef>
              <a:spcAft>
                <a:spcPts val="0"/>
              </a:spcAft>
              <a:buNone/>
            </a:pPr>
            <a:r>
              <a:rPr lang="en" sz="1200" b="1">
                <a:latin typeface="Open Sans"/>
                <a:ea typeface="Open Sans"/>
                <a:cs typeface="Open Sans"/>
                <a:sym typeface="Open Sans"/>
              </a:rPr>
              <a:t>We performed a survey and these are some issues that we discovered that candidates faced in the recruitment process:</a:t>
            </a:r>
            <a:endParaRPr sz="1200" b="1">
              <a:latin typeface="Open Sans"/>
              <a:ea typeface="Open Sans"/>
              <a:cs typeface="Open Sans"/>
              <a:sym typeface="Open Sans"/>
            </a:endParaRPr>
          </a:p>
          <a:p>
            <a:pPr marL="0" lvl="0" indent="0" algn="l" rtl="0">
              <a:lnSpc>
                <a:spcPct val="90000"/>
              </a:lnSpc>
              <a:spcBef>
                <a:spcPts val="1000"/>
              </a:spcBef>
              <a:spcAft>
                <a:spcPts val="0"/>
              </a:spcAft>
              <a:buNone/>
            </a:pPr>
            <a:endParaRPr sz="1200">
              <a:latin typeface="Open Sans"/>
              <a:ea typeface="Open Sans"/>
              <a:cs typeface="Open Sans"/>
              <a:sym typeface="Open Sans"/>
            </a:endParaRPr>
          </a:p>
          <a:p>
            <a:pPr marL="457200" lvl="0" indent="-304800" algn="l" rtl="0">
              <a:lnSpc>
                <a:spcPct val="90000"/>
              </a:lnSpc>
              <a:spcBef>
                <a:spcPts val="1000"/>
              </a:spcBef>
              <a:spcAft>
                <a:spcPts val="0"/>
              </a:spcAft>
              <a:buSzPts val="1200"/>
              <a:buFont typeface="Open Sans"/>
              <a:buChar char="●"/>
            </a:pPr>
            <a:r>
              <a:rPr lang="en" sz="1200">
                <a:latin typeface="Open Sans"/>
                <a:ea typeface="Open Sans"/>
                <a:cs typeface="Open Sans"/>
                <a:sym typeface="Open Sans"/>
              </a:rPr>
              <a:t>A company tends to hire and promote candidates – selecting, developing and sponsoring people who are like them, have similar backgrounds, or who have attributes similar to their own which they tend to value over others</a:t>
            </a:r>
            <a:br>
              <a:rPr lang="en" sz="1200">
                <a:latin typeface="Open Sans"/>
                <a:ea typeface="Open Sans"/>
                <a:cs typeface="Open Sans"/>
                <a:sym typeface="Open Sans"/>
              </a:rPr>
            </a:br>
            <a:endParaRPr sz="1200">
              <a:latin typeface="Open Sans"/>
              <a:ea typeface="Open Sans"/>
              <a:cs typeface="Open Sans"/>
              <a:sym typeface="Open Sans"/>
            </a:endParaRPr>
          </a:p>
          <a:p>
            <a:pPr marL="457200" lvl="0" indent="-304800" algn="l" rtl="0">
              <a:lnSpc>
                <a:spcPct val="90000"/>
              </a:lnSpc>
              <a:spcBef>
                <a:spcPts val="0"/>
              </a:spcBef>
              <a:spcAft>
                <a:spcPts val="0"/>
              </a:spcAft>
              <a:buSzPts val="1200"/>
              <a:buFont typeface="Open Sans"/>
              <a:buChar char="●"/>
            </a:pPr>
            <a:r>
              <a:rPr lang="en" sz="1200">
                <a:latin typeface="Open Sans"/>
                <a:ea typeface="Open Sans"/>
                <a:cs typeface="Open Sans"/>
                <a:sym typeface="Open Sans"/>
              </a:rPr>
              <a:t>The type and background of the person previously in a role, as well as the composition of the broader team, often influences who is regarded as most suitable to fill a vacancy</a:t>
            </a:r>
            <a:br>
              <a:rPr lang="en" sz="1200">
                <a:latin typeface="Open Sans"/>
                <a:ea typeface="Open Sans"/>
                <a:cs typeface="Open Sans"/>
                <a:sym typeface="Open Sans"/>
              </a:rPr>
            </a:br>
            <a:endParaRPr sz="1200">
              <a:latin typeface="Open Sans"/>
              <a:ea typeface="Open Sans"/>
              <a:cs typeface="Open Sans"/>
              <a:sym typeface="Open Sans"/>
            </a:endParaRPr>
          </a:p>
          <a:p>
            <a:pPr marL="457200" lvl="0" indent="-304800" algn="l" rtl="0">
              <a:lnSpc>
                <a:spcPct val="90000"/>
              </a:lnSpc>
              <a:spcBef>
                <a:spcPts val="0"/>
              </a:spcBef>
              <a:spcAft>
                <a:spcPts val="0"/>
              </a:spcAft>
              <a:buSzPts val="1200"/>
              <a:buFont typeface="Open Sans"/>
              <a:buChar char="●"/>
            </a:pPr>
            <a:r>
              <a:rPr lang="en" sz="1200">
                <a:latin typeface="Open Sans"/>
                <a:ea typeface="Open Sans"/>
                <a:cs typeface="Open Sans"/>
                <a:sym typeface="Open Sans"/>
              </a:rPr>
              <a:t>Someone who behaves in a way that is inconsistent with commonly-held stereotypes and the associated exceptions may be viewed negatively in hiring and other processes</a:t>
            </a:r>
            <a:br>
              <a:rPr lang="en" sz="1200">
                <a:latin typeface="Open Sans"/>
                <a:ea typeface="Open Sans"/>
                <a:cs typeface="Open Sans"/>
                <a:sym typeface="Open Sans"/>
              </a:rPr>
            </a:br>
            <a:endParaRPr sz="1200">
              <a:latin typeface="Open Sans"/>
              <a:ea typeface="Open Sans"/>
              <a:cs typeface="Open Sans"/>
              <a:sym typeface="Open Sans"/>
            </a:endParaRPr>
          </a:p>
          <a:p>
            <a:pPr marL="457200" lvl="0" indent="-304800" algn="l" rtl="0">
              <a:lnSpc>
                <a:spcPct val="90000"/>
              </a:lnSpc>
              <a:spcBef>
                <a:spcPts val="0"/>
              </a:spcBef>
              <a:spcAft>
                <a:spcPts val="0"/>
              </a:spcAft>
              <a:buSzPts val="1200"/>
              <a:buFont typeface="Open Sans"/>
              <a:buChar char="●"/>
            </a:pPr>
            <a:r>
              <a:rPr lang="en" sz="1200">
                <a:latin typeface="Open Sans"/>
                <a:ea typeface="Open Sans"/>
                <a:cs typeface="Open Sans"/>
                <a:sym typeface="Open Sans"/>
              </a:rPr>
              <a:t>Equal pay - Most of the companies even today offer a greater pay to men than women and there is also a difference in pay when black and white employees are compared</a:t>
            </a:r>
            <a:br>
              <a:rPr lang="en" sz="1200">
                <a:latin typeface="Open Sans"/>
                <a:ea typeface="Open Sans"/>
                <a:cs typeface="Open Sans"/>
                <a:sym typeface="Open Sans"/>
              </a:rPr>
            </a:br>
            <a:endParaRPr sz="1200">
              <a:latin typeface="Open Sans"/>
              <a:ea typeface="Open Sans"/>
              <a:cs typeface="Open Sans"/>
              <a:sym typeface="Open Sans"/>
            </a:endParaRPr>
          </a:p>
          <a:p>
            <a:pPr marL="457200" lvl="0" indent="-304800" algn="l" rtl="0">
              <a:lnSpc>
                <a:spcPct val="90000"/>
              </a:lnSpc>
              <a:spcBef>
                <a:spcPts val="0"/>
              </a:spcBef>
              <a:spcAft>
                <a:spcPts val="0"/>
              </a:spcAft>
              <a:buSzPts val="1200"/>
              <a:buFont typeface="Open Sans"/>
              <a:buChar char="●"/>
            </a:pPr>
            <a:r>
              <a:rPr lang="en" sz="1200">
                <a:latin typeface="Open Sans"/>
                <a:ea typeface="Open Sans"/>
                <a:cs typeface="Open Sans"/>
                <a:sym typeface="Open Sans"/>
              </a:rPr>
              <a:t>The criteria for more senior roles are subtly skewed in favour of the dominant ‘in-group’ (which is typically white, heterosexual, middle-aged and male)</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p:txBody>
      </p:sp>
      <p:sp>
        <p:nvSpPr>
          <p:cNvPr id="532" name="Google Shape;532;p44"/>
          <p:cNvSpPr/>
          <p:nvPr/>
        </p:nvSpPr>
        <p:spPr>
          <a:xfrm>
            <a:off x="304350" y="1839750"/>
            <a:ext cx="8535300" cy="2984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308700" y="902700"/>
            <a:ext cx="8526600" cy="3338100"/>
          </a:xfrm>
          <a:prstGeom prst="rect">
            <a:avLst/>
          </a:prstGeom>
        </p:spPr>
        <p:txBody>
          <a:bodyPr spcFirstLastPara="1" wrap="square" lIns="91425" tIns="91425" rIns="91425" bIns="91425" anchor="ctr" anchorCtr="0">
            <a:noAutofit/>
          </a:bodyPr>
          <a:lstStyle/>
          <a:p>
            <a:pPr marL="0" lvl="0" indent="0" algn="just" rtl="0">
              <a:lnSpc>
                <a:spcPct val="115000"/>
              </a:lnSpc>
              <a:spcBef>
                <a:spcPts val="900"/>
              </a:spcBef>
              <a:spcAft>
                <a:spcPts val="0"/>
              </a:spcAft>
              <a:buNone/>
            </a:pPr>
            <a:r>
              <a:rPr lang="en" sz="1500" b="1">
                <a:solidFill>
                  <a:srgbClr val="2D3B45"/>
                </a:solidFill>
                <a:latin typeface="Open Sans"/>
                <a:ea typeface="Open Sans"/>
                <a:cs typeface="Open Sans"/>
                <a:sym typeface="Open Sans"/>
              </a:rPr>
              <a:t>Company Domain - </a:t>
            </a:r>
            <a:r>
              <a:rPr lang="en" sz="1500">
                <a:solidFill>
                  <a:srgbClr val="2D3B45"/>
                </a:solidFill>
                <a:latin typeface="Open Sans"/>
                <a:ea typeface="Open Sans"/>
                <a:cs typeface="Open Sans"/>
                <a:sym typeface="Open Sans"/>
              </a:rPr>
              <a:t>Business Intelligence</a:t>
            </a:r>
            <a:endParaRPr sz="1500">
              <a:solidFill>
                <a:srgbClr val="2D3B45"/>
              </a:solidFill>
              <a:latin typeface="Open Sans"/>
              <a:ea typeface="Open Sans"/>
              <a:cs typeface="Open Sans"/>
              <a:sym typeface="Open Sans"/>
            </a:endParaRPr>
          </a:p>
          <a:p>
            <a:pPr marL="0" lvl="0" indent="0" algn="just" rtl="0">
              <a:lnSpc>
                <a:spcPct val="115000"/>
              </a:lnSpc>
              <a:spcBef>
                <a:spcPts val="900"/>
              </a:spcBef>
              <a:spcAft>
                <a:spcPts val="900"/>
              </a:spcAft>
              <a:buNone/>
            </a:pPr>
            <a:r>
              <a:rPr lang="en" sz="1500" b="1">
                <a:solidFill>
                  <a:srgbClr val="2D3B45"/>
                </a:solidFill>
                <a:latin typeface="Open Sans"/>
                <a:ea typeface="Open Sans"/>
                <a:cs typeface="Open Sans"/>
                <a:sym typeface="Open Sans"/>
              </a:rPr>
              <a:t>Company Overview - </a:t>
            </a:r>
            <a:r>
              <a:rPr lang="en" sz="1500">
                <a:solidFill>
                  <a:srgbClr val="2D3B45"/>
                </a:solidFill>
                <a:latin typeface="Open Sans"/>
                <a:ea typeface="Open Sans"/>
                <a:cs typeface="Open Sans"/>
                <a:sym typeface="Open Sans"/>
              </a:rPr>
              <a:t>At Winformatica Inc., we drive digital transformation so that you can better predict costs and manage risks at your company with the help of our Analytics and Visualization tool. Whether you are a small or a large company, Winformatica Inc. meets you where you are and our product fits seamlessly into your workflows. We are working on company expansion and thereby need a good recruitment strategy. We plan to use our internal analytics knowledge and inhouse HR team to implement an effective blind recruitment process for our company with the help of AI recruiting tools. </a:t>
            </a:r>
            <a:endParaRPr sz="1500">
              <a:latin typeface="Open Sans"/>
              <a:ea typeface="Open Sans"/>
              <a:cs typeface="Open Sans"/>
              <a:sym typeface="Open Sans"/>
            </a:endParaRPr>
          </a:p>
        </p:txBody>
      </p:sp>
      <p:sp>
        <p:nvSpPr>
          <p:cNvPr id="141" name="Google Shape;141;p18"/>
          <p:cNvSpPr txBox="1"/>
          <p:nvPr/>
        </p:nvSpPr>
        <p:spPr>
          <a:xfrm>
            <a:off x="230850" y="81525"/>
            <a:ext cx="8807400" cy="8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lt1"/>
                </a:solidFill>
                <a:latin typeface="Average"/>
                <a:ea typeface="Average"/>
                <a:cs typeface="Average"/>
                <a:sym typeface="Average"/>
              </a:rPr>
              <a:t>Company Profile</a:t>
            </a:r>
            <a:endParaRPr sz="4800" b="1">
              <a:latin typeface="Average"/>
              <a:ea typeface="Average"/>
              <a:cs typeface="Average"/>
              <a:sym typeface="Average"/>
            </a:endParaRPr>
          </a:p>
        </p:txBody>
      </p:sp>
      <p:sp>
        <p:nvSpPr>
          <p:cNvPr id="142" name="Google Shape;142;p18"/>
          <p:cNvSpPr/>
          <p:nvPr/>
        </p:nvSpPr>
        <p:spPr>
          <a:xfrm>
            <a:off x="258350" y="1268250"/>
            <a:ext cx="8577000" cy="2630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6"/>
        <p:cNvGrpSpPr/>
        <p:nvPr/>
      </p:nvGrpSpPr>
      <p:grpSpPr>
        <a:xfrm>
          <a:off x="0" y="0"/>
          <a:ext cx="0" cy="0"/>
          <a:chOff x="0" y="0"/>
          <a:chExt cx="0" cy="0"/>
        </a:xfrm>
      </p:grpSpPr>
      <p:sp>
        <p:nvSpPr>
          <p:cNvPr id="537" name="Google Shape;537;p45"/>
          <p:cNvSpPr txBox="1">
            <a:spLocks noGrp="1"/>
          </p:cNvSpPr>
          <p:nvPr>
            <p:ph type="title"/>
          </p:nvPr>
        </p:nvSpPr>
        <p:spPr>
          <a:xfrm>
            <a:off x="120900" y="1065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Bottlenecks in Recruitment Process</a:t>
            </a:r>
            <a:endParaRPr sz="3000" b="1">
              <a:latin typeface="Average"/>
              <a:ea typeface="Average"/>
              <a:cs typeface="Average"/>
              <a:sym typeface="Average"/>
            </a:endParaRPr>
          </a:p>
        </p:txBody>
      </p:sp>
      <p:grpSp>
        <p:nvGrpSpPr>
          <p:cNvPr id="538" name="Google Shape;538;p45"/>
          <p:cNvGrpSpPr/>
          <p:nvPr/>
        </p:nvGrpSpPr>
        <p:grpSpPr>
          <a:xfrm>
            <a:off x="2974158" y="753755"/>
            <a:ext cx="6042145" cy="1182574"/>
            <a:chOff x="2783455" y="1154025"/>
            <a:chExt cx="5221800" cy="731700"/>
          </a:xfrm>
        </p:grpSpPr>
        <p:sp>
          <p:nvSpPr>
            <p:cNvPr id="539" name="Google Shape;539;p45"/>
            <p:cNvSpPr/>
            <p:nvPr/>
          </p:nvSpPr>
          <p:spPr>
            <a:xfrm>
              <a:off x="2783455" y="1154025"/>
              <a:ext cx="5221800" cy="731700"/>
            </a:xfrm>
            <a:prstGeom prst="rect">
              <a:avLst/>
            </a:prstGeom>
            <a:solidFill>
              <a:srgbClr val="38761D"/>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40" name="Google Shape;540;p45"/>
            <p:cNvSpPr txBox="1"/>
            <p:nvPr/>
          </p:nvSpPr>
          <p:spPr>
            <a:xfrm>
              <a:off x="2905232" y="1322807"/>
              <a:ext cx="5026800" cy="513000"/>
            </a:xfrm>
            <a:prstGeom prst="rect">
              <a:avLst/>
            </a:prstGeom>
            <a:noFill/>
            <a:ln>
              <a:noFill/>
            </a:ln>
          </p:spPr>
          <p:txBody>
            <a:bodyPr spcFirstLastPara="1" wrap="square" lIns="91425" tIns="45700" rIns="91425" bIns="45700" anchor="ctr" anchorCtr="0">
              <a:noAutofit/>
            </a:bodyPr>
            <a:lstStyle/>
            <a:p>
              <a:pPr marL="0" lvl="0" indent="0" algn="just" rtl="0">
                <a:lnSpc>
                  <a:spcPct val="115000"/>
                </a:lnSpc>
                <a:spcBef>
                  <a:spcPts val="0"/>
                </a:spcBef>
                <a:spcAft>
                  <a:spcPts val="1500"/>
                </a:spcAft>
                <a:buNone/>
              </a:pPr>
              <a:r>
                <a:rPr lang="en" sz="1100" dirty="0">
                  <a:solidFill>
                    <a:srgbClr val="FFFFFF"/>
                  </a:solidFill>
                  <a:latin typeface="Open Sans"/>
                  <a:ea typeface="Open Sans"/>
                  <a:cs typeface="Open Sans"/>
                  <a:sym typeface="Open Sans"/>
                </a:rPr>
                <a:t>Tardiness in hiring the right people (especially when you have a lot of them in the funnel) due a discrepancy-filled or unclear process can become a big problem. The best thing you can do here is to streamline the acquisition process and duly notify the candidates of your timeline. </a:t>
              </a:r>
              <a:r>
                <a:rPr lang="en" sz="500" dirty="0">
                  <a:solidFill>
                    <a:srgbClr val="FFFFFF"/>
                  </a:solidFill>
                  <a:latin typeface="Open Sans"/>
                  <a:ea typeface="Open Sans"/>
                  <a:cs typeface="Open Sans"/>
                  <a:sym typeface="Open Sans"/>
                </a:rPr>
                <a:t>[1]</a:t>
              </a:r>
              <a:endParaRPr sz="500" dirty="0">
                <a:solidFill>
                  <a:srgbClr val="FFFFFF"/>
                </a:solidFill>
                <a:latin typeface="Open Sans"/>
                <a:ea typeface="Open Sans"/>
                <a:cs typeface="Open Sans"/>
                <a:sym typeface="Open Sans"/>
              </a:endParaRPr>
            </a:p>
          </p:txBody>
        </p:sp>
      </p:grpSp>
      <p:grpSp>
        <p:nvGrpSpPr>
          <p:cNvPr id="541" name="Google Shape;541;p45"/>
          <p:cNvGrpSpPr/>
          <p:nvPr/>
        </p:nvGrpSpPr>
        <p:grpSpPr>
          <a:xfrm>
            <a:off x="2981268" y="2189498"/>
            <a:ext cx="6035035" cy="1200500"/>
            <a:chOff x="2789787" y="2207525"/>
            <a:chExt cx="4860300" cy="731700"/>
          </a:xfrm>
        </p:grpSpPr>
        <p:sp>
          <p:nvSpPr>
            <p:cNvPr id="542" name="Google Shape;542;p45"/>
            <p:cNvSpPr/>
            <p:nvPr/>
          </p:nvSpPr>
          <p:spPr>
            <a:xfrm>
              <a:off x="2789787" y="2207525"/>
              <a:ext cx="4860300" cy="731700"/>
            </a:xfrm>
            <a:prstGeom prst="rect">
              <a:avLst/>
            </a:prstGeom>
            <a:solidFill>
              <a:srgbClr val="6AA84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43" name="Google Shape;543;p45"/>
            <p:cNvSpPr txBox="1"/>
            <p:nvPr/>
          </p:nvSpPr>
          <p:spPr>
            <a:xfrm>
              <a:off x="2859805" y="2414094"/>
              <a:ext cx="4760100" cy="330600"/>
            </a:xfrm>
            <a:prstGeom prst="rect">
              <a:avLst/>
            </a:prstGeom>
            <a:solidFill>
              <a:srgbClr val="6AA84F"/>
            </a:solid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900" dirty="0">
                <a:solidFill>
                  <a:srgbClr val="4B4949"/>
                </a:solidFill>
                <a:latin typeface="Average"/>
                <a:ea typeface="Average"/>
                <a:cs typeface="Average"/>
                <a:sym typeface="Average"/>
              </a:endParaRPr>
            </a:p>
            <a:p>
              <a:pPr marL="0" lvl="0" indent="0" algn="l" rtl="0">
                <a:lnSpc>
                  <a:spcPct val="115000"/>
                </a:lnSpc>
                <a:spcBef>
                  <a:spcPts val="1500"/>
                </a:spcBef>
                <a:spcAft>
                  <a:spcPts val="0"/>
                </a:spcAft>
                <a:buNone/>
              </a:pPr>
              <a:r>
                <a:rPr lang="en" sz="1100" dirty="0">
                  <a:solidFill>
                    <a:srgbClr val="FFFFFF"/>
                  </a:solidFill>
                  <a:latin typeface="Open Sans"/>
                  <a:ea typeface="Open Sans"/>
                  <a:cs typeface="Open Sans"/>
                  <a:sym typeface="Open Sans"/>
                </a:rPr>
                <a:t>Being unsure of whom to hire all the time and being over-critical can be an epidemic when it comes to recruitment bottlenecks. The human resource department must always positively intervene and get rid of delays in hiring. If the hiring manager is being indecisive, he must be supported and encouraged to make a good choice. If the manager is being choosey, simply and politely mention they are wasting a lot of time and money. </a:t>
              </a:r>
              <a:r>
                <a:rPr lang="en" sz="500" dirty="0">
                  <a:solidFill>
                    <a:srgbClr val="FFFFFF"/>
                  </a:solidFill>
                  <a:latin typeface="Open Sans"/>
                  <a:ea typeface="Open Sans"/>
                  <a:cs typeface="Open Sans"/>
                  <a:sym typeface="Open Sans"/>
                </a:rPr>
                <a:t>[1]</a:t>
              </a:r>
              <a:endParaRPr sz="500" dirty="0">
                <a:solidFill>
                  <a:srgbClr val="FFFFFF"/>
                </a:solidFill>
                <a:latin typeface="Open Sans"/>
                <a:ea typeface="Open Sans"/>
                <a:cs typeface="Open Sans"/>
                <a:sym typeface="Open Sans"/>
              </a:endParaRPr>
            </a:p>
            <a:p>
              <a:pPr marL="0" lvl="0" indent="0" algn="l" rtl="0">
                <a:lnSpc>
                  <a:spcPct val="115000"/>
                </a:lnSpc>
                <a:spcBef>
                  <a:spcPts val="1500"/>
                </a:spcBef>
                <a:spcAft>
                  <a:spcPts val="0"/>
                </a:spcAft>
                <a:buNone/>
              </a:pPr>
              <a:endParaRPr sz="1200" dirty="0">
                <a:solidFill>
                  <a:srgbClr val="FFFFFF"/>
                </a:solidFill>
                <a:latin typeface="Roboto"/>
                <a:ea typeface="Roboto"/>
                <a:cs typeface="Roboto"/>
                <a:sym typeface="Roboto"/>
              </a:endParaRPr>
            </a:p>
          </p:txBody>
        </p:sp>
      </p:grpSp>
      <p:grpSp>
        <p:nvGrpSpPr>
          <p:cNvPr id="544" name="Google Shape;544;p45"/>
          <p:cNvGrpSpPr/>
          <p:nvPr/>
        </p:nvGrpSpPr>
        <p:grpSpPr>
          <a:xfrm>
            <a:off x="2981268" y="3609396"/>
            <a:ext cx="6035329" cy="1182574"/>
            <a:chOff x="2789787" y="3088625"/>
            <a:chExt cx="4497600" cy="731700"/>
          </a:xfrm>
        </p:grpSpPr>
        <p:sp>
          <p:nvSpPr>
            <p:cNvPr id="545" name="Google Shape;545;p45"/>
            <p:cNvSpPr/>
            <p:nvPr/>
          </p:nvSpPr>
          <p:spPr>
            <a:xfrm>
              <a:off x="2789787" y="3088625"/>
              <a:ext cx="4497600" cy="731700"/>
            </a:xfrm>
            <a:prstGeom prst="rect">
              <a:avLst/>
            </a:prstGeom>
            <a:solidFill>
              <a:srgbClr val="38761D"/>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46" name="Google Shape;546;p45"/>
            <p:cNvSpPr txBox="1"/>
            <p:nvPr/>
          </p:nvSpPr>
          <p:spPr>
            <a:xfrm>
              <a:off x="2889318" y="3295187"/>
              <a:ext cx="4349400" cy="330600"/>
            </a:xfrm>
            <a:prstGeom prst="rect">
              <a:avLst/>
            </a:prstGeom>
            <a:noFill/>
            <a:ln>
              <a:noFill/>
            </a:ln>
          </p:spPr>
          <p:txBody>
            <a:bodyPr spcFirstLastPara="1" wrap="square" lIns="91425" tIns="45700" rIns="91425" bIns="45700" anchor="ctr" anchorCtr="0">
              <a:noAutofit/>
            </a:bodyPr>
            <a:lstStyle/>
            <a:p>
              <a:pPr marL="0" lvl="0" indent="0" algn="l" rtl="0">
                <a:lnSpc>
                  <a:spcPct val="115000"/>
                </a:lnSpc>
                <a:spcBef>
                  <a:spcPts val="0"/>
                </a:spcBef>
                <a:spcAft>
                  <a:spcPts val="0"/>
                </a:spcAft>
                <a:buNone/>
              </a:pPr>
              <a:endParaRPr sz="1200" dirty="0">
                <a:solidFill>
                  <a:srgbClr val="4B4949"/>
                </a:solidFill>
                <a:latin typeface="Average"/>
                <a:ea typeface="Average"/>
                <a:cs typeface="Average"/>
                <a:sym typeface="Average"/>
              </a:endParaRPr>
            </a:p>
            <a:p>
              <a:pPr marL="0" lvl="0" indent="0" algn="l" rtl="0">
                <a:lnSpc>
                  <a:spcPct val="115000"/>
                </a:lnSpc>
                <a:spcBef>
                  <a:spcPts val="1500"/>
                </a:spcBef>
                <a:spcAft>
                  <a:spcPts val="0"/>
                </a:spcAft>
                <a:buNone/>
              </a:pPr>
              <a:r>
                <a:rPr lang="en" sz="1100" dirty="0">
                  <a:solidFill>
                    <a:srgbClr val="FFFFFF"/>
                  </a:solidFill>
                  <a:latin typeface="Open Sans"/>
                  <a:ea typeface="Open Sans"/>
                  <a:cs typeface="Open Sans"/>
                  <a:sym typeface="Open Sans"/>
                </a:rPr>
                <a:t>Too often when a position becomes available, recruiters skip a few steps ahead and become overly eager to fill the position as quickly as possible. Little time is put into actually defining the calibre of candidate this job role should attract and creating a strategy targeted specifically towards them. </a:t>
              </a:r>
              <a:r>
                <a:rPr lang="en" sz="500" dirty="0">
                  <a:solidFill>
                    <a:srgbClr val="FFFFFF"/>
                  </a:solidFill>
                  <a:latin typeface="Open Sans"/>
                  <a:ea typeface="Open Sans"/>
                  <a:cs typeface="Open Sans"/>
                  <a:sym typeface="Open Sans"/>
                </a:rPr>
                <a:t>[2]</a:t>
              </a:r>
              <a:endParaRPr sz="500" dirty="0">
                <a:solidFill>
                  <a:srgbClr val="FFFFFF"/>
                </a:solidFill>
                <a:latin typeface="Open Sans"/>
                <a:ea typeface="Open Sans"/>
                <a:cs typeface="Open Sans"/>
                <a:sym typeface="Open Sans"/>
              </a:endParaRPr>
            </a:p>
            <a:p>
              <a:pPr marL="0" lvl="0" indent="0" algn="l" rtl="0">
                <a:lnSpc>
                  <a:spcPct val="115000"/>
                </a:lnSpc>
                <a:spcBef>
                  <a:spcPts val="1500"/>
                </a:spcBef>
                <a:spcAft>
                  <a:spcPts val="0"/>
                </a:spcAft>
                <a:buNone/>
              </a:pPr>
              <a:endParaRPr sz="1200" dirty="0">
                <a:solidFill>
                  <a:srgbClr val="FFFFFF"/>
                </a:solidFill>
                <a:latin typeface="Roboto"/>
                <a:ea typeface="Roboto"/>
                <a:cs typeface="Roboto"/>
                <a:sym typeface="Roboto"/>
              </a:endParaRPr>
            </a:p>
          </p:txBody>
        </p:sp>
      </p:grpSp>
      <p:sp>
        <p:nvSpPr>
          <p:cNvPr id="547" name="Google Shape;547;p45"/>
          <p:cNvSpPr txBox="1"/>
          <p:nvPr/>
        </p:nvSpPr>
        <p:spPr>
          <a:xfrm>
            <a:off x="-18732" y="952533"/>
            <a:ext cx="3000000" cy="76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500"/>
              </a:spcAft>
              <a:buNone/>
            </a:pPr>
            <a:r>
              <a:rPr lang="en" b="1" dirty="0">
                <a:solidFill>
                  <a:srgbClr val="4B4949"/>
                </a:solidFill>
                <a:latin typeface="Open Sans"/>
                <a:ea typeface="Open Sans"/>
                <a:cs typeface="Open Sans"/>
                <a:sym typeface="Open Sans"/>
              </a:rPr>
              <a:t>Not Being Ready for Excellent Candidates</a:t>
            </a:r>
            <a:endParaRPr dirty="0">
              <a:latin typeface="Open Sans"/>
              <a:ea typeface="Open Sans"/>
              <a:cs typeface="Open Sans"/>
              <a:sym typeface="Open Sans"/>
            </a:endParaRPr>
          </a:p>
        </p:txBody>
      </p:sp>
      <p:sp>
        <p:nvSpPr>
          <p:cNvPr id="548" name="Google Shape;548;p45"/>
          <p:cNvSpPr txBox="1"/>
          <p:nvPr/>
        </p:nvSpPr>
        <p:spPr>
          <a:xfrm>
            <a:off x="0" y="2338264"/>
            <a:ext cx="30000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500"/>
              </a:spcAft>
              <a:buNone/>
            </a:pPr>
            <a:r>
              <a:rPr lang="en" b="1" dirty="0">
                <a:solidFill>
                  <a:srgbClr val="4B4949"/>
                </a:solidFill>
                <a:latin typeface="Open Sans"/>
                <a:ea typeface="Open Sans"/>
                <a:cs typeface="Open Sans"/>
                <a:sym typeface="Open Sans"/>
              </a:rPr>
              <a:t>Hesitant Recruitment or Over-the-Top Critical Hiring Supervisors</a:t>
            </a:r>
            <a:endParaRPr dirty="0">
              <a:latin typeface="Open Sans"/>
              <a:ea typeface="Open Sans"/>
              <a:cs typeface="Open Sans"/>
              <a:sym typeface="Open Sans"/>
            </a:endParaRPr>
          </a:p>
        </p:txBody>
      </p:sp>
      <p:sp>
        <p:nvSpPr>
          <p:cNvPr id="549" name="Google Shape;549;p45"/>
          <p:cNvSpPr txBox="1"/>
          <p:nvPr/>
        </p:nvSpPr>
        <p:spPr>
          <a:xfrm>
            <a:off x="0" y="3991511"/>
            <a:ext cx="3000000" cy="405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500"/>
              </a:spcAft>
              <a:buNone/>
            </a:pPr>
            <a:r>
              <a:rPr lang="en" b="1" dirty="0">
                <a:solidFill>
                  <a:srgbClr val="4B4949"/>
                </a:solidFill>
                <a:latin typeface="Open Sans"/>
                <a:ea typeface="Open Sans"/>
                <a:cs typeface="Open Sans"/>
                <a:sym typeface="Open Sans"/>
              </a:rPr>
              <a:t>No recruitment marketing plan</a:t>
            </a:r>
            <a:endParaRPr dirty="0">
              <a:latin typeface="Open Sans"/>
              <a:ea typeface="Open Sans"/>
              <a:cs typeface="Open Sans"/>
              <a:sym typeface="Open Sans"/>
            </a:endParaRPr>
          </a:p>
        </p:txBody>
      </p:sp>
      <p:sp>
        <p:nvSpPr>
          <p:cNvPr id="550" name="Google Shape;550;p45"/>
          <p:cNvSpPr txBox="1"/>
          <p:nvPr/>
        </p:nvSpPr>
        <p:spPr>
          <a:xfrm>
            <a:off x="-54800" y="4778625"/>
            <a:ext cx="91440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https://aepiphanni.com/blog/10-recruitment-bottlenecks-and-how-to-solve-them/ </a:t>
            </a:r>
            <a:endParaRPr sz="700" i="1">
              <a:latin typeface="Open Sans"/>
              <a:ea typeface="Open Sans"/>
              <a:cs typeface="Open Sans"/>
              <a:sym typeface="Open Sans"/>
            </a:endParaRPr>
          </a:p>
          <a:p>
            <a:pPr marL="0" lvl="0" indent="0" algn="l" rtl="0">
              <a:spcBef>
                <a:spcPts val="0"/>
              </a:spcBef>
              <a:spcAft>
                <a:spcPts val="0"/>
              </a:spcAft>
              <a:buNone/>
            </a:pPr>
            <a:r>
              <a:rPr lang="en" sz="700" i="1">
                <a:latin typeface="Open Sans"/>
                <a:ea typeface="Open Sans"/>
                <a:cs typeface="Open Sans"/>
                <a:sym typeface="Open Sans"/>
              </a:rPr>
              <a:t>[2] https://www.socialtalent.com/blog/recruitment/10-real-reasons-recruitment-strategy-failing</a:t>
            </a: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54"/>
        <p:cNvGrpSpPr/>
        <p:nvPr/>
      </p:nvGrpSpPr>
      <p:grpSpPr>
        <a:xfrm>
          <a:off x="0" y="0"/>
          <a:ext cx="0" cy="0"/>
          <a:chOff x="0" y="0"/>
          <a:chExt cx="0" cy="0"/>
        </a:xfrm>
      </p:grpSpPr>
      <p:sp>
        <p:nvSpPr>
          <p:cNvPr id="555" name="Google Shape;555;p46"/>
          <p:cNvSpPr txBox="1">
            <a:spLocks noGrp="1"/>
          </p:cNvSpPr>
          <p:nvPr>
            <p:ph type="title"/>
          </p:nvPr>
        </p:nvSpPr>
        <p:spPr>
          <a:xfrm>
            <a:off x="136000" y="1925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 D &amp; I Challenges in the Recruitment Process</a:t>
            </a:r>
            <a:endParaRPr sz="3000" b="1">
              <a:latin typeface="Average"/>
              <a:ea typeface="Average"/>
              <a:cs typeface="Average"/>
              <a:sym typeface="Average"/>
            </a:endParaRPr>
          </a:p>
        </p:txBody>
      </p:sp>
      <p:grpSp>
        <p:nvGrpSpPr>
          <p:cNvPr id="556" name="Google Shape;556;p46"/>
          <p:cNvGrpSpPr/>
          <p:nvPr/>
        </p:nvGrpSpPr>
        <p:grpSpPr>
          <a:xfrm>
            <a:off x="2972244" y="1959615"/>
            <a:ext cx="5962616" cy="979966"/>
            <a:chOff x="2789787" y="1765338"/>
            <a:chExt cx="4860300" cy="731700"/>
          </a:xfrm>
        </p:grpSpPr>
        <p:sp>
          <p:nvSpPr>
            <p:cNvPr id="557" name="Google Shape;557;p46"/>
            <p:cNvSpPr/>
            <p:nvPr/>
          </p:nvSpPr>
          <p:spPr>
            <a:xfrm>
              <a:off x="2789787" y="1765338"/>
              <a:ext cx="4860300" cy="731700"/>
            </a:xfrm>
            <a:prstGeom prst="rect">
              <a:avLst/>
            </a:prstGeom>
            <a:solidFill>
              <a:srgbClr val="6AA84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58" name="Google Shape;558;p46"/>
            <p:cNvSpPr txBox="1"/>
            <p:nvPr/>
          </p:nvSpPr>
          <p:spPr>
            <a:xfrm>
              <a:off x="2821154" y="1971908"/>
              <a:ext cx="4806900" cy="330600"/>
            </a:xfrm>
            <a:prstGeom prst="rect">
              <a:avLst/>
            </a:prstGeom>
            <a:solidFill>
              <a:srgbClr val="6AA84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900">
                <a:solidFill>
                  <a:srgbClr val="FFFFFF"/>
                </a:solidFill>
                <a:latin typeface="Open Sans"/>
                <a:ea typeface="Open Sans"/>
                <a:cs typeface="Open Sans"/>
                <a:sym typeface="Open Sans"/>
              </a:endParaRPr>
            </a:p>
            <a:p>
              <a:pPr marL="0" lvl="0" indent="0" algn="just" rtl="0">
                <a:spcBef>
                  <a:spcPts val="1000"/>
                </a:spcBef>
                <a:spcAft>
                  <a:spcPts val="0"/>
                </a:spcAft>
                <a:buNone/>
              </a:pPr>
              <a:r>
                <a:rPr lang="en" sz="1000">
                  <a:solidFill>
                    <a:srgbClr val="FFFFFF"/>
                  </a:solidFill>
                  <a:latin typeface="Open Sans"/>
                  <a:ea typeface="Open Sans"/>
                  <a:cs typeface="Open Sans"/>
                  <a:sym typeface="Open Sans"/>
                </a:rPr>
                <a:t>Diversity in cultural, spiritual, and political beliefs can sometimes pose a challenge in a diverse workplace. Employees need to make sure to keep their ethnic and personal beliefs independent of their work responsibilities and duties. Any prejudice and discrimination should never be tolerated in the workplace . Internal company policies with clear and objective regulations should be put in place to prevent employees from demonstrating prejudice.[1]</a:t>
              </a:r>
              <a:endParaRPr sz="100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endParaRPr sz="1100">
                <a:solidFill>
                  <a:srgbClr val="FFFFFF"/>
                </a:solidFill>
                <a:latin typeface="Open Sans"/>
                <a:ea typeface="Open Sans"/>
                <a:cs typeface="Open Sans"/>
                <a:sym typeface="Open Sans"/>
              </a:endParaRPr>
            </a:p>
          </p:txBody>
        </p:sp>
      </p:grpSp>
      <p:grpSp>
        <p:nvGrpSpPr>
          <p:cNvPr id="559" name="Google Shape;559;p46"/>
          <p:cNvGrpSpPr/>
          <p:nvPr/>
        </p:nvGrpSpPr>
        <p:grpSpPr>
          <a:xfrm>
            <a:off x="2959020" y="4071529"/>
            <a:ext cx="5971701" cy="970820"/>
            <a:chOff x="2789787" y="3530813"/>
            <a:chExt cx="4136100" cy="731700"/>
          </a:xfrm>
        </p:grpSpPr>
        <p:sp>
          <p:nvSpPr>
            <p:cNvPr id="560" name="Google Shape;560;p46"/>
            <p:cNvSpPr/>
            <p:nvPr/>
          </p:nvSpPr>
          <p:spPr>
            <a:xfrm>
              <a:off x="2789787" y="3530813"/>
              <a:ext cx="4136100" cy="731700"/>
            </a:xfrm>
            <a:prstGeom prst="rect">
              <a:avLst/>
            </a:prstGeom>
            <a:solidFill>
              <a:srgbClr val="6AA84F"/>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100">
                <a:latin typeface="Open Sans"/>
                <a:ea typeface="Open Sans"/>
                <a:cs typeface="Open Sans"/>
                <a:sym typeface="Open Sans"/>
              </a:endParaRPr>
            </a:p>
          </p:txBody>
        </p:sp>
        <p:sp>
          <p:nvSpPr>
            <p:cNvPr id="561" name="Google Shape;561;p46"/>
            <p:cNvSpPr txBox="1"/>
            <p:nvPr/>
          </p:nvSpPr>
          <p:spPr>
            <a:xfrm>
              <a:off x="2859510" y="3737374"/>
              <a:ext cx="4047600" cy="436500"/>
            </a:xfrm>
            <a:prstGeom prst="rect">
              <a:avLst/>
            </a:prstGeom>
            <a:solidFill>
              <a:srgbClr val="6AA84F"/>
            </a:solidFill>
            <a:ln>
              <a:noFill/>
            </a:ln>
          </p:spPr>
          <p:txBody>
            <a:bodyPr spcFirstLastPara="1" wrap="square" lIns="91425" tIns="45700" rIns="91425" bIns="45700" anchor="ctr" anchorCtr="0">
              <a:noAutofit/>
            </a:bodyPr>
            <a:lstStyle/>
            <a:p>
              <a:pPr marL="0" lvl="0" indent="0" algn="just" rtl="0">
                <a:spcBef>
                  <a:spcPts val="0"/>
                </a:spcBef>
                <a:spcAft>
                  <a:spcPts val="1000"/>
                </a:spcAft>
                <a:buNone/>
              </a:pPr>
              <a:r>
                <a:rPr lang="en" sz="1000" dirty="0">
                  <a:solidFill>
                    <a:srgbClr val="FFFFFF"/>
                  </a:solidFill>
                  <a:latin typeface="Open Sans"/>
                  <a:ea typeface="Open Sans"/>
                  <a:cs typeface="Open Sans"/>
                  <a:sym typeface="Open Sans"/>
                </a:rPr>
                <a:t>A fundamental value that contributes to a successfully diversified workplace is respect among workers and employees. When there is a lack of acceptance of the diverse culture and beliefs among employees, conflicts may arise. Sometimes, this conflict turns to animosity and may even effectuate situations of violence. When employees accept the differences between each other, it results in a sharing of ideas and effective collaboration.[1]</a:t>
              </a:r>
              <a:endParaRPr sz="1000" b="1" dirty="0">
                <a:solidFill>
                  <a:srgbClr val="FFFFFF"/>
                </a:solidFill>
                <a:latin typeface="Open Sans"/>
                <a:ea typeface="Open Sans"/>
                <a:cs typeface="Open Sans"/>
                <a:sym typeface="Open Sans"/>
              </a:endParaRPr>
            </a:p>
          </p:txBody>
        </p:sp>
      </p:grpSp>
      <p:grpSp>
        <p:nvGrpSpPr>
          <p:cNvPr id="562" name="Google Shape;562;p46"/>
          <p:cNvGrpSpPr/>
          <p:nvPr/>
        </p:nvGrpSpPr>
        <p:grpSpPr>
          <a:xfrm>
            <a:off x="2963102" y="880981"/>
            <a:ext cx="5973217" cy="964161"/>
            <a:chOff x="2789785" y="880977"/>
            <a:chExt cx="5221800" cy="731700"/>
          </a:xfrm>
        </p:grpSpPr>
        <p:sp>
          <p:nvSpPr>
            <p:cNvPr id="563" name="Google Shape;563;p46"/>
            <p:cNvSpPr/>
            <p:nvPr/>
          </p:nvSpPr>
          <p:spPr>
            <a:xfrm>
              <a:off x="2789785" y="880977"/>
              <a:ext cx="5221800" cy="731700"/>
            </a:xfrm>
            <a:prstGeom prst="rect">
              <a:avLst/>
            </a:prstGeom>
            <a:solidFill>
              <a:srgbClr val="38761D"/>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64" name="Google Shape;564;p46"/>
            <p:cNvSpPr txBox="1"/>
            <p:nvPr/>
          </p:nvSpPr>
          <p:spPr>
            <a:xfrm>
              <a:off x="2861604" y="965246"/>
              <a:ext cx="5069700" cy="575400"/>
            </a:xfrm>
            <a:prstGeom prst="rect">
              <a:avLst/>
            </a:prstGeom>
            <a:solidFill>
              <a:srgbClr val="38761D"/>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200">
                <a:latin typeface="Open Sans"/>
                <a:ea typeface="Open Sans"/>
                <a:cs typeface="Open Sans"/>
                <a:sym typeface="Open Sans"/>
              </a:endParaRPr>
            </a:p>
            <a:p>
              <a:pPr marL="0" lvl="0" indent="0" algn="just" rtl="0">
                <a:spcBef>
                  <a:spcPts val="1000"/>
                </a:spcBef>
                <a:spcAft>
                  <a:spcPts val="0"/>
                </a:spcAft>
                <a:buNone/>
              </a:pPr>
              <a:r>
                <a:rPr lang="en" sz="1100">
                  <a:solidFill>
                    <a:srgbClr val="FFFFFF"/>
                  </a:solidFill>
                  <a:latin typeface="Open Sans"/>
                  <a:ea typeface="Open Sans"/>
                  <a:cs typeface="Open Sans"/>
                  <a:sym typeface="Open Sans"/>
                </a:rPr>
                <a:t>Bias in recruitment is losing companies top talent. New survey highlights alarming rates of bias within recruitment processes. Less than a third (32%) of HR managers feel confident that they are not prejudiced when hiring employees.</a:t>
              </a:r>
              <a:endParaRPr sz="110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endParaRPr sz="1200">
                <a:solidFill>
                  <a:srgbClr val="FFFFFF"/>
                </a:solidFill>
                <a:latin typeface="Open Sans"/>
                <a:ea typeface="Open Sans"/>
                <a:cs typeface="Open Sans"/>
                <a:sym typeface="Open Sans"/>
              </a:endParaRPr>
            </a:p>
          </p:txBody>
        </p:sp>
      </p:grpSp>
      <p:grpSp>
        <p:nvGrpSpPr>
          <p:cNvPr id="565" name="Google Shape;565;p46"/>
          <p:cNvGrpSpPr/>
          <p:nvPr/>
        </p:nvGrpSpPr>
        <p:grpSpPr>
          <a:xfrm>
            <a:off x="2963177" y="3026424"/>
            <a:ext cx="5980908" cy="927503"/>
            <a:chOff x="2789787" y="2646438"/>
            <a:chExt cx="4497600" cy="731700"/>
          </a:xfrm>
        </p:grpSpPr>
        <p:sp>
          <p:nvSpPr>
            <p:cNvPr id="566" name="Google Shape;566;p46"/>
            <p:cNvSpPr/>
            <p:nvPr/>
          </p:nvSpPr>
          <p:spPr>
            <a:xfrm>
              <a:off x="2789787" y="2646438"/>
              <a:ext cx="4497600" cy="731700"/>
            </a:xfrm>
            <a:prstGeom prst="rect">
              <a:avLst/>
            </a:prstGeom>
            <a:solidFill>
              <a:srgbClr val="38761D"/>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567" name="Google Shape;567;p46"/>
            <p:cNvSpPr txBox="1"/>
            <p:nvPr/>
          </p:nvSpPr>
          <p:spPr>
            <a:xfrm>
              <a:off x="2858114" y="2853000"/>
              <a:ext cx="4401900" cy="330600"/>
            </a:xfrm>
            <a:prstGeom prst="rect">
              <a:avLst/>
            </a:prstGeom>
            <a:solidFill>
              <a:srgbClr val="38761D"/>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sz="1200">
                <a:latin typeface="Average"/>
                <a:ea typeface="Average"/>
                <a:cs typeface="Average"/>
                <a:sym typeface="Average"/>
              </a:endParaRPr>
            </a:p>
            <a:p>
              <a:pPr marL="0" lvl="0" indent="0" algn="just" rtl="0">
                <a:spcBef>
                  <a:spcPts val="1000"/>
                </a:spcBef>
                <a:spcAft>
                  <a:spcPts val="0"/>
                </a:spcAft>
                <a:buNone/>
              </a:pPr>
              <a:r>
                <a:rPr lang="en" sz="1100">
                  <a:solidFill>
                    <a:srgbClr val="FFFFFF"/>
                  </a:solidFill>
                  <a:latin typeface="Open Sans"/>
                  <a:ea typeface="Open Sans"/>
                  <a:cs typeface="Open Sans"/>
                  <a:sym typeface="Open Sans"/>
                </a:rPr>
                <a:t>Language and communication barriers are ever-present in companies with a diverse workforce. Often, US or UK companies hire people whose native tongue or first language is not English, so employees and managers sometimes have difficulties in getting their message across. This can lead to miscommunication and productivity loss.[1]</a:t>
              </a:r>
              <a:endParaRPr sz="1100">
                <a:solidFill>
                  <a:srgbClr val="FFFFFF"/>
                </a:solidFill>
                <a:latin typeface="Open Sans"/>
                <a:ea typeface="Open Sans"/>
                <a:cs typeface="Open Sans"/>
                <a:sym typeface="Open Sans"/>
              </a:endParaRPr>
            </a:p>
            <a:p>
              <a:pPr marL="0" lvl="0" indent="0" algn="l" rtl="0">
                <a:lnSpc>
                  <a:spcPct val="115000"/>
                </a:lnSpc>
                <a:spcBef>
                  <a:spcPts val="1000"/>
                </a:spcBef>
                <a:spcAft>
                  <a:spcPts val="0"/>
                </a:spcAft>
                <a:buNone/>
              </a:pPr>
              <a:endParaRPr sz="1200">
                <a:solidFill>
                  <a:srgbClr val="FFFFFF"/>
                </a:solidFill>
                <a:latin typeface="Roboto"/>
                <a:ea typeface="Roboto"/>
                <a:cs typeface="Roboto"/>
                <a:sym typeface="Roboto"/>
              </a:endParaRPr>
            </a:p>
          </p:txBody>
        </p:sp>
      </p:grpSp>
      <p:sp>
        <p:nvSpPr>
          <p:cNvPr id="568" name="Google Shape;568;p46"/>
          <p:cNvSpPr txBox="1"/>
          <p:nvPr/>
        </p:nvSpPr>
        <p:spPr>
          <a:xfrm>
            <a:off x="0" y="1032763"/>
            <a:ext cx="3000000" cy="660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300" b="1">
                <a:solidFill>
                  <a:srgbClr val="4B4949"/>
                </a:solidFill>
                <a:latin typeface="Open Sans"/>
                <a:ea typeface="Open Sans"/>
                <a:cs typeface="Open Sans"/>
                <a:sym typeface="Open Sans"/>
              </a:rPr>
              <a:t>Losing out on Talent due to recruiter bias</a:t>
            </a:r>
            <a:endParaRPr b="1">
              <a:latin typeface="Open Sans"/>
              <a:ea typeface="Open Sans"/>
              <a:cs typeface="Open Sans"/>
              <a:sym typeface="Open Sans"/>
            </a:endParaRPr>
          </a:p>
        </p:txBody>
      </p:sp>
      <p:sp>
        <p:nvSpPr>
          <p:cNvPr id="569" name="Google Shape;569;p46"/>
          <p:cNvSpPr txBox="1"/>
          <p:nvPr/>
        </p:nvSpPr>
        <p:spPr>
          <a:xfrm>
            <a:off x="-36825" y="2066350"/>
            <a:ext cx="3000000" cy="76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300" b="1">
                <a:solidFill>
                  <a:srgbClr val="4B4949"/>
                </a:solidFill>
                <a:latin typeface="Open Sans"/>
                <a:ea typeface="Open Sans"/>
                <a:cs typeface="Open Sans"/>
                <a:sym typeface="Open Sans"/>
              </a:rPr>
              <a:t>Accommodation of Beliefs/Ethnic and Cultural Differences</a:t>
            </a:r>
            <a:endParaRPr>
              <a:latin typeface="Open Sans"/>
              <a:ea typeface="Open Sans"/>
              <a:cs typeface="Open Sans"/>
              <a:sym typeface="Open Sans"/>
            </a:endParaRPr>
          </a:p>
        </p:txBody>
      </p:sp>
      <p:sp>
        <p:nvSpPr>
          <p:cNvPr id="570" name="Google Shape;570;p46"/>
          <p:cNvSpPr txBox="1"/>
          <p:nvPr/>
        </p:nvSpPr>
        <p:spPr>
          <a:xfrm>
            <a:off x="-36825" y="3240725"/>
            <a:ext cx="3000000" cy="4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300" b="1">
                <a:solidFill>
                  <a:srgbClr val="4B4949"/>
                </a:solidFill>
                <a:latin typeface="Open Sans"/>
                <a:ea typeface="Open Sans"/>
                <a:cs typeface="Open Sans"/>
                <a:sym typeface="Open Sans"/>
              </a:rPr>
              <a:t>Language and Communication</a:t>
            </a:r>
            <a:endParaRPr>
              <a:latin typeface="Open Sans"/>
              <a:ea typeface="Open Sans"/>
              <a:cs typeface="Open Sans"/>
              <a:sym typeface="Open Sans"/>
            </a:endParaRPr>
          </a:p>
        </p:txBody>
      </p:sp>
      <p:sp>
        <p:nvSpPr>
          <p:cNvPr id="571" name="Google Shape;571;p46"/>
          <p:cNvSpPr txBox="1"/>
          <p:nvPr/>
        </p:nvSpPr>
        <p:spPr>
          <a:xfrm>
            <a:off x="-36825" y="4358663"/>
            <a:ext cx="3000000" cy="45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000"/>
              </a:spcAft>
              <a:buNone/>
            </a:pPr>
            <a:r>
              <a:rPr lang="en" sz="1300" b="1">
                <a:solidFill>
                  <a:srgbClr val="4B4949"/>
                </a:solidFill>
                <a:latin typeface="Open Sans"/>
                <a:ea typeface="Open Sans"/>
                <a:cs typeface="Open Sans"/>
                <a:sym typeface="Open Sans"/>
              </a:rPr>
              <a:t>Acceptance and Respect</a:t>
            </a:r>
            <a:endParaRPr>
              <a:latin typeface="Open Sans"/>
              <a:ea typeface="Open Sans"/>
              <a:cs typeface="Open Sans"/>
              <a:sym typeface="Open Sans"/>
            </a:endParaRPr>
          </a:p>
        </p:txBody>
      </p:sp>
      <p:sp>
        <p:nvSpPr>
          <p:cNvPr id="572" name="Google Shape;572;p46"/>
          <p:cNvSpPr txBox="1"/>
          <p:nvPr/>
        </p:nvSpPr>
        <p:spPr>
          <a:xfrm>
            <a:off x="-36825" y="4945650"/>
            <a:ext cx="37464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https://thiswayglobal.com/blog/2017/07/14/top-diversity-issues-in-the-workplace/</a:t>
            </a: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76"/>
        <p:cNvGrpSpPr/>
        <p:nvPr/>
      </p:nvGrpSpPr>
      <p:grpSpPr>
        <a:xfrm>
          <a:off x="0" y="0"/>
          <a:ext cx="0" cy="0"/>
          <a:chOff x="0" y="0"/>
          <a:chExt cx="0" cy="0"/>
        </a:xfrm>
      </p:grpSpPr>
      <p:graphicFrame>
        <p:nvGraphicFramePr>
          <p:cNvPr id="577" name="Google Shape;577;p47"/>
          <p:cNvGraphicFramePr/>
          <p:nvPr/>
        </p:nvGraphicFramePr>
        <p:xfrm>
          <a:off x="664600" y="876000"/>
          <a:ext cx="7896500" cy="3690750"/>
        </p:xfrm>
        <a:graphic>
          <a:graphicData uri="http://schemas.openxmlformats.org/drawingml/2006/table">
            <a:tbl>
              <a:tblPr>
                <a:noFill/>
                <a:tableStyleId>{99551A7B-9CA7-4788-8111-F9E0ABB20B7A}</a:tableStyleId>
              </a:tblPr>
              <a:tblGrid>
                <a:gridCol w="4099275">
                  <a:extLst>
                    <a:ext uri="{9D8B030D-6E8A-4147-A177-3AD203B41FA5}">
                      <a16:colId xmlns:a16="http://schemas.microsoft.com/office/drawing/2014/main" val="20000"/>
                    </a:ext>
                  </a:extLst>
                </a:gridCol>
                <a:gridCol w="3797225">
                  <a:extLst>
                    <a:ext uri="{9D8B030D-6E8A-4147-A177-3AD203B41FA5}">
                      <a16:colId xmlns:a16="http://schemas.microsoft.com/office/drawing/2014/main" val="20001"/>
                    </a:ext>
                  </a:extLst>
                </a:gridCol>
              </a:tblGrid>
              <a:tr h="396375">
                <a:tc>
                  <a:txBody>
                    <a:bodyPr/>
                    <a:lstStyle/>
                    <a:p>
                      <a:pPr marL="0" lvl="0" indent="0" algn="ctr" rtl="0">
                        <a:spcBef>
                          <a:spcPts val="0"/>
                        </a:spcBef>
                        <a:spcAft>
                          <a:spcPts val="0"/>
                        </a:spcAft>
                        <a:buNone/>
                      </a:pPr>
                      <a:r>
                        <a:rPr lang="en" sz="1200" b="1">
                          <a:solidFill>
                            <a:srgbClr val="FFFFFF"/>
                          </a:solidFill>
                          <a:latin typeface="Open Sans"/>
                          <a:ea typeface="Open Sans"/>
                          <a:cs typeface="Open Sans"/>
                          <a:sym typeface="Open Sans"/>
                        </a:rPr>
                        <a:t>OLD RULES</a:t>
                      </a:r>
                      <a:endParaRPr sz="1200" b="1">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sz="1200" b="1">
                          <a:solidFill>
                            <a:srgbClr val="FFFFFF"/>
                          </a:solidFill>
                          <a:latin typeface="Open Sans"/>
                          <a:ea typeface="Open Sans"/>
                          <a:cs typeface="Open Sans"/>
                          <a:sym typeface="Open Sans"/>
                        </a:rPr>
                        <a:t>NEW RULES</a:t>
                      </a:r>
                      <a:endParaRPr sz="1200" b="1">
                        <a:solidFill>
                          <a:srgbClr val="FFFFFF"/>
                        </a:solidFill>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732375">
                <a:tc>
                  <a:txBody>
                    <a:bodyPr/>
                    <a:lstStyle/>
                    <a:p>
                      <a:pPr marL="0" lvl="0" indent="0" algn="ctr" rtl="0">
                        <a:spcBef>
                          <a:spcPts val="0"/>
                        </a:spcBef>
                        <a:spcAft>
                          <a:spcPts val="0"/>
                        </a:spcAft>
                        <a:buNone/>
                      </a:pPr>
                      <a:r>
                        <a:rPr lang="en" sz="1200">
                          <a:latin typeface="Open Sans"/>
                          <a:ea typeface="Open Sans"/>
                          <a:cs typeface="Open Sans"/>
                          <a:sym typeface="Open Sans"/>
                        </a:rPr>
                        <a:t>Diversity is considered a reporting goal driven by compliance and brand priorities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Open Sans"/>
                          <a:ea typeface="Open Sans"/>
                          <a:cs typeface="Open Sans"/>
                          <a:sym typeface="Open Sans"/>
                        </a:rPr>
                        <a:t>D&amp;I is a executive level priority and considered important throughout all levels of management</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891800">
                <a:tc>
                  <a:txBody>
                    <a:bodyPr/>
                    <a:lstStyle/>
                    <a:p>
                      <a:pPr marL="0" lvl="0" indent="0" algn="ctr" rtl="0">
                        <a:spcBef>
                          <a:spcPts val="0"/>
                        </a:spcBef>
                        <a:spcAft>
                          <a:spcPts val="0"/>
                        </a:spcAft>
                        <a:buNone/>
                      </a:pPr>
                      <a:r>
                        <a:rPr lang="en" sz="1200">
                          <a:latin typeface="Open Sans"/>
                          <a:ea typeface="Open Sans"/>
                          <a:cs typeface="Open Sans"/>
                          <a:sym typeface="Open Sans"/>
                        </a:rPr>
                        <a:t>Compliances measure diversity through demographic profile of designated groups defined by gender,age,nationality and age</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Open Sans"/>
                          <a:ea typeface="Open Sans"/>
                          <a:cs typeface="Open Sans"/>
                          <a:sym typeface="Open Sans"/>
                        </a:rPr>
                        <a:t>Companies measure inclusion, diversity, lack of bias in all recruitment,promotion, pay and other talent practices. Diversity is defined in a broader concept such as “diversity of thought”. It also includes people with cognitive differences </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732375">
                <a:tc>
                  <a:txBody>
                    <a:bodyPr/>
                    <a:lstStyle/>
                    <a:p>
                      <a:pPr marL="0" lvl="0" indent="0" algn="ctr" rtl="0">
                        <a:spcBef>
                          <a:spcPts val="0"/>
                        </a:spcBef>
                        <a:spcAft>
                          <a:spcPts val="0"/>
                        </a:spcAft>
                        <a:buNone/>
                      </a:pPr>
                      <a:r>
                        <a:rPr lang="en" sz="1200">
                          <a:latin typeface="Open Sans"/>
                          <a:ea typeface="Open Sans"/>
                          <a:cs typeface="Open Sans"/>
                          <a:sym typeface="Open Sans"/>
                        </a:rPr>
                        <a:t>Companies regularly report progress on diversity measures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Open Sans"/>
                          <a:ea typeface="Open Sans"/>
                          <a:cs typeface="Open Sans"/>
                          <a:sym typeface="Open Sans"/>
                        </a:rPr>
                        <a:t>Companies hold managers accountable for creating inclusive cultures</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732375">
                <a:tc>
                  <a:txBody>
                    <a:bodyPr/>
                    <a:lstStyle/>
                    <a:p>
                      <a:pPr marL="0" lvl="0" indent="0" algn="ctr" rtl="0">
                        <a:spcBef>
                          <a:spcPts val="0"/>
                        </a:spcBef>
                        <a:spcAft>
                          <a:spcPts val="0"/>
                        </a:spcAft>
                        <a:buNone/>
                      </a:pPr>
                      <a:r>
                        <a:rPr lang="en" sz="1200">
                          <a:latin typeface="Open Sans"/>
                          <a:ea typeface="Open Sans"/>
                          <a:cs typeface="Open Sans"/>
                          <a:sym typeface="Open Sans"/>
                        </a:rPr>
                        <a:t>Candidates are chosen on certain “Metrics” which are predefined and outdated</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Open Sans"/>
                          <a:ea typeface="Open Sans"/>
                          <a:cs typeface="Open Sans"/>
                          <a:sym typeface="Open Sans"/>
                        </a:rPr>
                        <a:t>“Metrics” are unpacked to identify all built in biases. People are selected based on their skill, suitability for the job and experience</a:t>
                      </a:r>
                      <a:endParaRPr sz="1200">
                        <a:latin typeface="Open Sans"/>
                        <a:ea typeface="Open Sans"/>
                        <a:cs typeface="Open Sans"/>
                        <a:sym typeface="Open Sans"/>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578" name="Google Shape;578;p47"/>
          <p:cNvSpPr txBox="1"/>
          <p:nvPr/>
        </p:nvSpPr>
        <p:spPr>
          <a:xfrm>
            <a:off x="435750" y="124500"/>
            <a:ext cx="8458500" cy="52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lt1"/>
                </a:solidFill>
                <a:latin typeface="Average"/>
                <a:ea typeface="Average"/>
                <a:cs typeface="Average"/>
                <a:sym typeface="Average"/>
              </a:rPr>
              <a:t>Upcoming Trends in Diversity and Inclusion</a:t>
            </a:r>
            <a:endParaRPr sz="3000">
              <a:latin typeface="Average"/>
              <a:ea typeface="Average"/>
              <a:cs typeface="Average"/>
              <a:sym typeface="Average"/>
            </a:endParaRPr>
          </a:p>
        </p:txBody>
      </p:sp>
      <p:sp>
        <p:nvSpPr>
          <p:cNvPr id="579" name="Google Shape;579;p47"/>
          <p:cNvSpPr txBox="1"/>
          <p:nvPr/>
        </p:nvSpPr>
        <p:spPr>
          <a:xfrm>
            <a:off x="8511450" y="4444175"/>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580" name="Google Shape;580;p47"/>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https://www2.deloitte.com/us/en/insights/focus/human-capital-trends/2017/diversity-and-inclusion-at-the-workplace.html</a:t>
            </a: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4"/>
        <p:cNvGrpSpPr/>
        <p:nvPr/>
      </p:nvGrpSpPr>
      <p:grpSpPr>
        <a:xfrm>
          <a:off x="0" y="0"/>
          <a:ext cx="0" cy="0"/>
          <a:chOff x="0" y="0"/>
          <a:chExt cx="0" cy="0"/>
        </a:xfrm>
      </p:grpSpPr>
      <p:sp>
        <p:nvSpPr>
          <p:cNvPr id="585" name="Google Shape;585;p48"/>
          <p:cNvSpPr txBox="1">
            <a:spLocks noGrp="1"/>
          </p:cNvSpPr>
          <p:nvPr>
            <p:ph type="title"/>
          </p:nvPr>
        </p:nvSpPr>
        <p:spPr>
          <a:xfrm>
            <a:off x="120900" y="109425"/>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SWOT Analysis</a:t>
            </a:r>
            <a:endParaRPr sz="3000" b="1">
              <a:latin typeface="Average"/>
              <a:ea typeface="Average"/>
              <a:cs typeface="Average"/>
              <a:sym typeface="Average"/>
            </a:endParaRPr>
          </a:p>
        </p:txBody>
      </p:sp>
      <p:grpSp>
        <p:nvGrpSpPr>
          <p:cNvPr id="586" name="Google Shape;586;p48"/>
          <p:cNvGrpSpPr/>
          <p:nvPr/>
        </p:nvGrpSpPr>
        <p:grpSpPr>
          <a:xfrm>
            <a:off x="4644079" y="770027"/>
            <a:ext cx="3370381" cy="1967180"/>
            <a:chOff x="3260484" y="941351"/>
            <a:chExt cx="1944600" cy="1569600"/>
          </a:xfrm>
        </p:grpSpPr>
        <p:sp>
          <p:nvSpPr>
            <p:cNvPr id="587" name="Google Shape;587;p48"/>
            <p:cNvSpPr/>
            <p:nvPr/>
          </p:nvSpPr>
          <p:spPr>
            <a:xfrm flipH="1">
              <a:off x="3260484" y="941351"/>
              <a:ext cx="1944600" cy="1569600"/>
            </a:xfrm>
            <a:prstGeom prst="round2DiagRect">
              <a:avLst>
                <a:gd name="adj1" fmla="val 0"/>
                <a:gd name="adj2" fmla="val 17764"/>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8"/>
            <p:cNvSpPr txBox="1"/>
            <p:nvPr/>
          </p:nvSpPr>
          <p:spPr>
            <a:xfrm>
              <a:off x="3477386" y="1172785"/>
              <a:ext cx="1451700" cy="288300"/>
            </a:xfrm>
            <a:prstGeom prst="rect">
              <a:avLst/>
            </a:prstGeom>
            <a:solidFill>
              <a:srgbClr val="6AA84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latin typeface="Open Sans"/>
                  <a:ea typeface="Open Sans"/>
                  <a:cs typeface="Open Sans"/>
                  <a:sym typeface="Open Sans"/>
                </a:rPr>
                <a:t>WEAKNESSES</a:t>
              </a:r>
              <a:endParaRPr sz="1200">
                <a:solidFill>
                  <a:srgbClr val="FFFFFF"/>
                </a:solidFill>
                <a:latin typeface="Open Sans"/>
                <a:ea typeface="Open Sans"/>
                <a:cs typeface="Open Sans"/>
                <a:sym typeface="Open Sans"/>
              </a:endParaRPr>
            </a:p>
          </p:txBody>
        </p:sp>
        <p:sp>
          <p:nvSpPr>
            <p:cNvPr id="589" name="Google Shape;589;p48"/>
            <p:cNvSpPr txBox="1"/>
            <p:nvPr/>
          </p:nvSpPr>
          <p:spPr>
            <a:xfrm>
              <a:off x="3337731" y="1461076"/>
              <a:ext cx="1790100" cy="866700"/>
            </a:xfrm>
            <a:prstGeom prst="rect">
              <a:avLst/>
            </a:prstGeom>
            <a:solidFill>
              <a:srgbClr val="6AA84F"/>
            </a:solidFill>
            <a:ln>
              <a:noFill/>
            </a:ln>
          </p:spPr>
          <p:txBody>
            <a:bodyPr spcFirstLastPara="1" wrap="square" lIns="91425" tIns="91425" rIns="91425" bIns="91425" anchor="t" anchorCtr="0">
              <a:noAutofit/>
            </a:bodyPr>
            <a:lstStyle/>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Communication barriers leading to resentment</a:t>
              </a:r>
              <a:endParaRPr sz="1200">
                <a:solidFill>
                  <a:srgbClr val="FFFFFF"/>
                </a:solidFill>
                <a:latin typeface="Open Sans"/>
                <a:ea typeface="Open Sans"/>
                <a:cs typeface="Open Sans"/>
                <a:sym typeface="Open Sans"/>
              </a:endParaRPr>
            </a:p>
            <a:p>
              <a:pPr marL="228600" lvl="0" indent="-76200" algn="l" rtl="0">
                <a:lnSpc>
                  <a:spcPct val="115000"/>
                </a:lnSpc>
                <a:spcBef>
                  <a:spcPts val="0"/>
                </a:spcBef>
                <a:spcAft>
                  <a:spcPts val="0"/>
                </a:spcAft>
                <a:buClr>
                  <a:srgbClr val="FFFFFF"/>
                </a:buClr>
                <a:buSzPts val="1200"/>
                <a:buFont typeface="Open Sans"/>
                <a:buChar char="●"/>
              </a:pPr>
              <a:r>
                <a:rPr lang="en" sz="1200">
                  <a:solidFill>
                    <a:schemeClr val="dk1"/>
                  </a:solidFill>
                  <a:latin typeface="Open Sans"/>
                  <a:ea typeface="Open Sans"/>
                  <a:cs typeface="Open Sans"/>
                  <a:sym typeface="Open Sans"/>
                </a:rPr>
                <a:t>Different understanding of professional etiquette</a:t>
              </a:r>
              <a:endParaRPr sz="1200">
                <a:solidFill>
                  <a:schemeClr val="dk1"/>
                </a:solidFill>
                <a:latin typeface="Open Sans"/>
                <a:ea typeface="Open Sans"/>
                <a:cs typeface="Open Sans"/>
                <a:sym typeface="Open Sans"/>
              </a:endParaRPr>
            </a:p>
            <a:p>
              <a:pPr marL="228600" lvl="0" indent="-76200" algn="l" rtl="0">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Narrow understanding of “Diversity”</a:t>
              </a:r>
              <a:endParaRPr sz="1200">
                <a:solidFill>
                  <a:schemeClr val="dk1"/>
                </a:solidFill>
                <a:latin typeface="Open Sans"/>
                <a:ea typeface="Open Sans"/>
                <a:cs typeface="Open Sans"/>
                <a:sym typeface="Open Sans"/>
              </a:endParaRPr>
            </a:p>
            <a:p>
              <a:pPr marL="457200" lvl="0" indent="0" algn="l" rtl="0">
                <a:lnSpc>
                  <a:spcPct val="115000"/>
                </a:lnSpc>
                <a:spcBef>
                  <a:spcPts val="1600"/>
                </a:spcBef>
                <a:spcAft>
                  <a:spcPts val="1600"/>
                </a:spcAft>
                <a:buNone/>
              </a:pPr>
              <a:endParaRPr sz="1200">
                <a:solidFill>
                  <a:srgbClr val="FFFFFF"/>
                </a:solidFill>
                <a:latin typeface="Roboto"/>
                <a:ea typeface="Roboto"/>
                <a:cs typeface="Roboto"/>
                <a:sym typeface="Roboto"/>
              </a:endParaRPr>
            </a:p>
          </p:txBody>
        </p:sp>
      </p:grpSp>
      <p:grpSp>
        <p:nvGrpSpPr>
          <p:cNvPr id="590" name="Google Shape;590;p48"/>
          <p:cNvGrpSpPr/>
          <p:nvPr/>
        </p:nvGrpSpPr>
        <p:grpSpPr>
          <a:xfrm>
            <a:off x="1129562" y="770027"/>
            <a:ext cx="3370381" cy="1967180"/>
            <a:chOff x="1271925" y="1002150"/>
            <a:chExt cx="1944600" cy="1569600"/>
          </a:xfrm>
        </p:grpSpPr>
        <p:sp>
          <p:nvSpPr>
            <p:cNvPr id="591" name="Google Shape;591;p48"/>
            <p:cNvSpPr/>
            <p:nvPr/>
          </p:nvSpPr>
          <p:spPr>
            <a:xfrm rot="10800000">
              <a:off x="1271925" y="1002150"/>
              <a:ext cx="1944600" cy="1569600"/>
            </a:xfrm>
            <a:prstGeom prst="round2DiagRect">
              <a:avLst>
                <a:gd name="adj1" fmla="val 0"/>
                <a:gd name="adj2" fmla="val 17764"/>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8"/>
            <p:cNvSpPr txBox="1"/>
            <p:nvPr/>
          </p:nvSpPr>
          <p:spPr>
            <a:xfrm>
              <a:off x="1496688" y="1244660"/>
              <a:ext cx="1451700" cy="459900"/>
            </a:xfrm>
            <a:prstGeom prst="rect">
              <a:avLst/>
            </a:prstGeom>
            <a:solidFill>
              <a:srgbClr val="38761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latin typeface="Open Sans"/>
                  <a:ea typeface="Open Sans"/>
                  <a:cs typeface="Open Sans"/>
                  <a:sym typeface="Open Sans"/>
                </a:rPr>
                <a:t>STRENGTHS</a:t>
              </a:r>
              <a:endParaRPr sz="1200" b="1">
                <a:solidFill>
                  <a:srgbClr val="FFFFFF"/>
                </a:solidFill>
                <a:latin typeface="Open Sans"/>
                <a:ea typeface="Open Sans"/>
                <a:cs typeface="Open Sans"/>
                <a:sym typeface="Open Sans"/>
              </a:endParaRPr>
            </a:p>
          </p:txBody>
        </p:sp>
        <p:sp>
          <p:nvSpPr>
            <p:cNvPr id="593" name="Google Shape;593;p48"/>
            <p:cNvSpPr txBox="1"/>
            <p:nvPr/>
          </p:nvSpPr>
          <p:spPr>
            <a:xfrm>
              <a:off x="1380871" y="1570687"/>
              <a:ext cx="1790400" cy="912000"/>
            </a:xfrm>
            <a:prstGeom prst="rect">
              <a:avLst/>
            </a:prstGeom>
            <a:solidFill>
              <a:srgbClr val="38761D"/>
            </a:solidFill>
            <a:ln>
              <a:noFill/>
            </a:ln>
          </p:spPr>
          <p:txBody>
            <a:bodyPr spcFirstLastPara="1" wrap="square" lIns="91425" tIns="91425" rIns="91425" bIns="91425" anchor="t" anchorCtr="0">
              <a:noAutofit/>
            </a:bodyPr>
            <a:lstStyle/>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Employees feel accepted &amp; valued</a:t>
              </a:r>
              <a:endParaRPr sz="1200">
                <a:solidFill>
                  <a:srgbClr val="FFFFFF"/>
                </a:solidFill>
                <a:latin typeface="Open Sans"/>
                <a:ea typeface="Open Sans"/>
                <a:cs typeface="Open Sans"/>
                <a:sym typeface="Open Sans"/>
              </a:endParaRPr>
            </a:p>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Greater innovation &amp; creativity</a:t>
              </a:r>
              <a:endParaRPr sz="1200">
                <a:solidFill>
                  <a:srgbClr val="FFFFFF"/>
                </a:solidFill>
                <a:latin typeface="Open Sans"/>
                <a:ea typeface="Open Sans"/>
                <a:cs typeface="Open Sans"/>
                <a:sym typeface="Open Sans"/>
              </a:endParaRPr>
            </a:p>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Better service to diverse customer base</a:t>
              </a:r>
              <a:endParaRPr sz="1200">
                <a:solidFill>
                  <a:srgbClr val="FFFFFF"/>
                </a:solidFill>
                <a:latin typeface="Open Sans"/>
                <a:ea typeface="Open Sans"/>
                <a:cs typeface="Open Sans"/>
                <a:sym typeface="Open Sans"/>
              </a:endParaRPr>
            </a:p>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Boost company’s reputation</a:t>
              </a:r>
              <a:endParaRPr sz="1200">
                <a:solidFill>
                  <a:srgbClr val="FFFFFF"/>
                </a:solidFill>
                <a:latin typeface="Open Sans"/>
                <a:ea typeface="Open Sans"/>
                <a:cs typeface="Open Sans"/>
                <a:sym typeface="Open Sans"/>
              </a:endParaRPr>
            </a:p>
          </p:txBody>
        </p:sp>
      </p:grpSp>
      <p:grpSp>
        <p:nvGrpSpPr>
          <p:cNvPr id="594" name="Google Shape;594;p48"/>
          <p:cNvGrpSpPr/>
          <p:nvPr/>
        </p:nvGrpSpPr>
        <p:grpSpPr>
          <a:xfrm>
            <a:off x="1129562" y="2885131"/>
            <a:ext cx="3370381" cy="1967180"/>
            <a:chOff x="1271925" y="2571750"/>
            <a:chExt cx="1944600" cy="1569600"/>
          </a:xfrm>
        </p:grpSpPr>
        <p:sp>
          <p:nvSpPr>
            <p:cNvPr id="595" name="Google Shape;595;p48"/>
            <p:cNvSpPr/>
            <p:nvPr/>
          </p:nvSpPr>
          <p:spPr>
            <a:xfrm flipH="1">
              <a:off x="1271925" y="2571750"/>
              <a:ext cx="1944600" cy="1569600"/>
            </a:xfrm>
            <a:prstGeom prst="round2DiagRect">
              <a:avLst>
                <a:gd name="adj1" fmla="val 0"/>
                <a:gd name="adj2" fmla="val 17764"/>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8"/>
            <p:cNvSpPr txBox="1"/>
            <p:nvPr/>
          </p:nvSpPr>
          <p:spPr>
            <a:xfrm>
              <a:off x="1496688" y="2728427"/>
              <a:ext cx="1451700" cy="459900"/>
            </a:xfrm>
            <a:prstGeom prst="rect">
              <a:avLst/>
            </a:prstGeom>
            <a:solidFill>
              <a:srgbClr val="6AA84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latin typeface="Open Sans"/>
                  <a:ea typeface="Open Sans"/>
                  <a:cs typeface="Open Sans"/>
                  <a:sym typeface="Open Sans"/>
                </a:rPr>
                <a:t>THREATS</a:t>
              </a:r>
              <a:endParaRPr sz="1200">
                <a:solidFill>
                  <a:srgbClr val="FFFFFF"/>
                </a:solidFill>
                <a:latin typeface="Open Sans"/>
                <a:ea typeface="Open Sans"/>
                <a:cs typeface="Open Sans"/>
                <a:sym typeface="Open Sans"/>
              </a:endParaRPr>
            </a:p>
          </p:txBody>
        </p:sp>
        <p:sp>
          <p:nvSpPr>
            <p:cNvPr id="597" name="Google Shape;597;p48"/>
            <p:cNvSpPr txBox="1"/>
            <p:nvPr/>
          </p:nvSpPr>
          <p:spPr>
            <a:xfrm>
              <a:off x="1380857" y="3014008"/>
              <a:ext cx="1790400" cy="801000"/>
            </a:xfrm>
            <a:prstGeom prst="rect">
              <a:avLst/>
            </a:prstGeom>
            <a:solidFill>
              <a:srgbClr val="6AA84F"/>
            </a:solidFill>
            <a:ln>
              <a:noFill/>
            </a:ln>
          </p:spPr>
          <p:txBody>
            <a:bodyPr spcFirstLastPara="1" wrap="square" lIns="91425" tIns="91425" rIns="91425" bIns="91425" anchor="t" anchorCtr="0">
              <a:noAutofit/>
            </a:bodyPr>
            <a:lstStyle/>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No Diversity Officer role</a:t>
              </a:r>
              <a:endParaRPr sz="1200">
                <a:solidFill>
                  <a:srgbClr val="FFFFFF"/>
                </a:solidFill>
                <a:latin typeface="Open Sans"/>
                <a:ea typeface="Open Sans"/>
                <a:cs typeface="Open Sans"/>
                <a:sym typeface="Open Sans"/>
              </a:endParaRPr>
            </a:p>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Disengaged employees</a:t>
              </a:r>
              <a:endParaRPr sz="1200">
                <a:solidFill>
                  <a:srgbClr val="FFFFFF"/>
                </a:solidFill>
                <a:latin typeface="Open Sans"/>
                <a:ea typeface="Open Sans"/>
                <a:cs typeface="Open Sans"/>
                <a:sym typeface="Open Sans"/>
              </a:endParaRPr>
            </a:p>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Limited creativity in organizational structure</a:t>
              </a:r>
              <a:endParaRPr sz="1200">
                <a:solidFill>
                  <a:srgbClr val="FFFFFF"/>
                </a:solidFill>
                <a:latin typeface="Open Sans"/>
                <a:ea typeface="Open Sans"/>
                <a:cs typeface="Open Sans"/>
                <a:sym typeface="Open Sans"/>
              </a:endParaRPr>
            </a:p>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Diversity and inclusion initiatives are weak</a:t>
              </a:r>
              <a:endParaRPr sz="1200">
                <a:solidFill>
                  <a:srgbClr val="FFFFFF"/>
                </a:solidFill>
                <a:latin typeface="Open Sans"/>
                <a:ea typeface="Open Sans"/>
                <a:cs typeface="Open Sans"/>
                <a:sym typeface="Open Sans"/>
              </a:endParaRPr>
            </a:p>
            <a:p>
              <a:pPr marL="457200" lvl="0" indent="0" algn="l" rtl="0">
                <a:lnSpc>
                  <a:spcPct val="115000"/>
                </a:lnSpc>
                <a:spcBef>
                  <a:spcPts val="1600"/>
                </a:spcBef>
                <a:spcAft>
                  <a:spcPts val="1600"/>
                </a:spcAft>
                <a:buNone/>
              </a:pPr>
              <a:endParaRPr sz="1200">
                <a:solidFill>
                  <a:srgbClr val="FFFFFF"/>
                </a:solidFill>
                <a:latin typeface="Roboto"/>
                <a:ea typeface="Roboto"/>
                <a:cs typeface="Roboto"/>
                <a:sym typeface="Roboto"/>
              </a:endParaRPr>
            </a:p>
          </p:txBody>
        </p:sp>
      </p:grpSp>
      <p:grpSp>
        <p:nvGrpSpPr>
          <p:cNvPr id="598" name="Google Shape;598;p48"/>
          <p:cNvGrpSpPr/>
          <p:nvPr/>
        </p:nvGrpSpPr>
        <p:grpSpPr>
          <a:xfrm>
            <a:off x="4644079" y="2885131"/>
            <a:ext cx="3370381" cy="1967180"/>
            <a:chOff x="3216519" y="2571750"/>
            <a:chExt cx="1944600" cy="1569600"/>
          </a:xfrm>
        </p:grpSpPr>
        <p:sp>
          <p:nvSpPr>
            <p:cNvPr id="599" name="Google Shape;599;p48"/>
            <p:cNvSpPr/>
            <p:nvPr/>
          </p:nvSpPr>
          <p:spPr>
            <a:xfrm rot="10800000">
              <a:off x="3216519" y="2571750"/>
              <a:ext cx="1944600" cy="1569600"/>
            </a:xfrm>
            <a:prstGeom prst="round2DiagRect">
              <a:avLst>
                <a:gd name="adj1" fmla="val 0"/>
                <a:gd name="adj2" fmla="val 17764"/>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txBox="1"/>
            <p:nvPr/>
          </p:nvSpPr>
          <p:spPr>
            <a:xfrm>
              <a:off x="3462966" y="2728427"/>
              <a:ext cx="1451700" cy="459900"/>
            </a:xfrm>
            <a:prstGeom prst="rect">
              <a:avLst/>
            </a:prstGeom>
            <a:solidFill>
              <a:srgbClr val="38761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FFFFFF"/>
                  </a:solidFill>
                  <a:latin typeface="Open Sans"/>
                  <a:ea typeface="Open Sans"/>
                  <a:cs typeface="Open Sans"/>
                  <a:sym typeface="Open Sans"/>
                </a:rPr>
                <a:t>OPPORTUNITIES</a:t>
              </a:r>
              <a:endParaRPr sz="1200">
                <a:solidFill>
                  <a:srgbClr val="FFFFFF"/>
                </a:solidFill>
                <a:latin typeface="Open Sans"/>
                <a:ea typeface="Open Sans"/>
                <a:cs typeface="Open Sans"/>
                <a:sym typeface="Open Sans"/>
              </a:endParaRPr>
            </a:p>
          </p:txBody>
        </p:sp>
        <p:sp>
          <p:nvSpPr>
            <p:cNvPr id="601" name="Google Shape;601;p48"/>
            <p:cNvSpPr txBox="1"/>
            <p:nvPr/>
          </p:nvSpPr>
          <p:spPr>
            <a:xfrm>
              <a:off x="3299464" y="2999795"/>
              <a:ext cx="1778700" cy="836100"/>
            </a:xfrm>
            <a:prstGeom prst="rect">
              <a:avLst/>
            </a:prstGeom>
            <a:solidFill>
              <a:srgbClr val="38761D"/>
            </a:solidFill>
            <a:ln>
              <a:noFill/>
            </a:ln>
          </p:spPr>
          <p:txBody>
            <a:bodyPr spcFirstLastPara="1" wrap="square" lIns="91425" tIns="91425" rIns="91425" bIns="91425" anchor="t" anchorCtr="0">
              <a:noAutofit/>
            </a:bodyPr>
            <a:lstStyle/>
            <a:p>
              <a:pPr marL="228600" lvl="0" indent="-76200" algn="l" rtl="0">
                <a:lnSpc>
                  <a:spcPct val="115000"/>
                </a:lnSpc>
                <a:spcBef>
                  <a:spcPts val="0"/>
                </a:spcBef>
                <a:spcAft>
                  <a:spcPts val="0"/>
                </a:spcAft>
                <a:buClr>
                  <a:srgbClr val="FFFFFF"/>
                </a:buClr>
                <a:buSzPts val="1200"/>
                <a:buFont typeface="Open Sans"/>
                <a:buChar char="●"/>
              </a:pPr>
              <a:r>
                <a:rPr lang="en" sz="1200">
                  <a:solidFill>
                    <a:schemeClr val="dk1"/>
                  </a:solidFill>
                  <a:latin typeface="Open Sans"/>
                  <a:ea typeface="Open Sans"/>
                  <a:cs typeface="Open Sans"/>
                  <a:sym typeface="Open Sans"/>
                </a:rPr>
                <a:t>Offers wider talent pool &amp; revenue-earning opportunities</a:t>
              </a:r>
              <a:endParaRPr sz="1200">
                <a:solidFill>
                  <a:schemeClr val="dk1"/>
                </a:solidFill>
                <a:latin typeface="Open Sans"/>
                <a:ea typeface="Open Sans"/>
                <a:cs typeface="Open Sans"/>
                <a:sym typeface="Open Sans"/>
              </a:endParaRPr>
            </a:p>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Decentralized decision making process</a:t>
              </a:r>
              <a:endParaRPr sz="1200">
                <a:solidFill>
                  <a:srgbClr val="FFFFFF"/>
                </a:solidFill>
                <a:latin typeface="Open Sans"/>
                <a:ea typeface="Open Sans"/>
                <a:cs typeface="Open Sans"/>
                <a:sym typeface="Open Sans"/>
              </a:endParaRPr>
            </a:p>
            <a:p>
              <a:pPr marL="228600" lvl="0" indent="-76200" algn="l" rtl="0">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Drive leader accountability for D&amp;I process </a:t>
              </a:r>
              <a:endParaRPr sz="1200">
                <a:solidFill>
                  <a:srgbClr val="FFFFFF"/>
                </a:solidFill>
                <a:latin typeface="Open Sans"/>
                <a:ea typeface="Open Sans"/>
                <a:cs typeface="Open Sans"/>
                <a:sym typeface="Open Sans"/>
              </a:endParaRPr>
            </a:p>
          </p:txBody>
        </p:sp>
      </p:grpSp>
      <p:pic>
        <p:nvPicPr>
          <p:cNvPr id="602" name="Google Shape;602;p48"/>
          <p:cNvPicPr preferRelativeResize="0"/>
          <p:nvPr/>
        </p:nvPicPr>
        <p:blipFill>
          <a:blip r:embed="rId3">
            <a:alphaModFix/>
          </a:blip>
          <a:stretch>
            <a:fillRect/>
          </a:stretch>
        </p:blipFill>
        <p:spPr>
          <a:xfrm rot="10800000">
            <a:off x="1257912" y="1105725"/>
            <a:ext cx="270050" cy="270050"/>
          </a:xfrm>
          <a:prstGeom prst="rect">
            <a:avLst/>
          </a:prstGeom>
          <a:noFill/>
          <a:ln>
            <a:noFill/>
          </a:ln>
        </p:spPr>
      </p:pic>
      <p:pic>
        <p:nvPicPr>
          <p:cNvPr id="603" name="Google Shape;603;p48"/>
          <p:cNvPicPr preferRelativeResize="0"/>
          <p:nvPr/>
        </p:nvPicPr>
        <p:blipFill>
          <a:blip r:embed="rId3">
            <a:alphaModFix/>
          </a:blip>
          <a:stretch>
            <a:fillRect/>
          </a:stretch>
        </p:blipFill>
        <p:spPr>
          <a:xfrm>
            <a:off x="4778337" y="1105725"/>
            <a:ext cx="270050" cy="270050"/>
          </a:xfrm>
          <a:prstGeom prst="rect">
            <a:avLst/>
          </a:prstGeom>
          <a:noFill/>
          <a:ln>
            <a:noFill/>
          </a:ln>
        </p:spPr>
      </p:pic>
      <p:pic>
        <p:nvPicPr>
          <p:cNvPr id="604" name="Google Shape;604;p48"/>
          <p:cNvPicPr preferRelativeResize="0"/>
          <p:nvPr/>
        </p:nvPicPr>
        <p:blipFill>
          <a:blip r:embed="rId4">
            <a:alphaModFix/>
          </a:blip>
          <a:stretch>
            <a:fillRect/>
          </a:stretch>
        </p:blipFill>
        <p:spPr>
          <a:xfrm>
            <a:off x="1295050" y="3152075"/>
            <a:ext cx="232925" cy="232925"/>
          </a:xfrm>
          <a:prstGeom prst="rect">
            <a:avLst/>
          </a:prstGeom>
          <a:noFill/>
          <a:ln>
            <a:noFill/>
          </a:ln>
        </p:spPr>
      </p:pic>
      <p:pic>
        <p:nvPicPr>
          <p:cNvPr id="605" name="Google Shape;605;p48"/>
          <p:cNvPicPr preferRelativeResize="0"/>
          <p:nvPr/>
        </p:nvPicPr>
        <p:blipFill>
          <a:blip r:embed="rId5">
            <a:alphaModFix/>
          </a:blip>
          <a:stretch>
            <a:fillRect/>
          </a:stretch>
        </p:blipFill>
        <p:spPr>
          <a:xfrm>
            <a:off x="4796900" y="3152075"/>
            <a:ext cx="232925" cy="232925"/>
          </a:xfrm>
          <a:prstGeom prst="rect">
            <a:avLst/>
          </a:prstGeom>
          <a:noFill/>
          <a:ln>
            <a:noFill/>
          </a:ln>
        </p:spPr>
      </p:pic>
      <p:sp>
        <p:nvSpPr>
          <p:cNvPr id="606" name="Google Shape;606;p48"/>
          <p:cNvSpPr txBox="1"/>
          <p:nvPr/>
        </p:nvSpPr>
        <p:spPr>
          <a:xfrm>
            <a:off x="8228213" y="770025"/>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607" name="Google Shape;607;p48"/>
          <p:cNvSpPr txBox="1"/>
          <p:nvPr/>
        </p:nvSpPr>
        <p:spPr>
          <a:xfrm>
            <a:off x="0" y="4882153"/>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dirty="0">
                <a:latin typeface="Open Sans"/>
                <a:ea typeface="Open Sans"/>
                <a:cs typeface="Open Sans"/>
                <a:sym typeface="Open Sans"/>
              </a:rPr>
              <a:t>[</a:t>
            </a:r>
            <a:r>
              <a:rPr lang="en" sz="700" i="1" dirty="0">
                <a:solidFill>
                  <a:schemeClr val="bg1"/>
                </a:solidFill>
                <a:latin typeface="Open Sans"/>
                <a:ea typeface="Open Sans"/>
                <a:cs typeface="Open Sans"/>
                <a:sym typeface="Open Sans"/>
              </a:rPr>
              <a:t>1]  Powerpoint Smart Art &amp; </a:t>
            </a:r>
            <a:r>
              <a:rPr lang="en" sz="700" i="1" dirty="0">
                <a:solidFill>
                  <a:schemeClr val="bg1"/>
                </a:solidFill>
                <a:uFill>
                  <a:noFill/>
                </a:uFill>
                <a:hlinkClick r:id="rId6">
                  <a:extLst>
                    <a:ext uri="{A12FA001-AC4F-418D-AE19-62706E023703}">
                      <ahyp:hlinkClr xmlns:ahyp="http://schemas.microsoft.com/office/drawing/2018/hyperlinkcolor" val="tx"/>
                    </a:ext>
                  </a:extLst>
                </a:hlinkClick>
              </a:rPr>
              <a:t>https://greengarageblog.org/11-pros-and-cons-of-diversity-in-the-workplace</a:t>
            </a:r>
            <a:endParaRPr sz="700" i="1" dirty="0">
              <a:solidFill>
                <a:schemeClr val="bg1"/>
              </a:solidFill>
              <a:latin typeface="Open Sans"/>
              <a:ea typeface="Open Sans"/>
              <a:cs typeface="Open Sans"/>
              <a:sym typeface="Open Sans"/>
            </a:endParaRPr>
          </a:p>
          <a:p>
            <a:pPr marL="0" lvl="0" indent="0" algn="l" rtl="0">
              <a:spcBef>
                <a:spcPts val="0"/>
              </a:spcBef>
              <a:spcAft>
                <a:spcPts val="0"/>
              </a:spcAft>
              <a:buNone/>
            </a:pPr>
            <a:endParaRPr sz="700" i="1" dirty="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1"/>
        <p:cNvGrpSpPr/>
        <p:nvPr/>
      </p:nvGrpSpPr>
      <p:grpSpPr>
        <a:xfrm>
          <a:off x="0" y="0"/>
          <a:ext cx="0" cy="0"/>
          <a:chOff x="0" y="0"/>
          <a:chExt cx="0" cy="0"/>
        </a:xfrm>
      </p:grpSpPr>
      <p:sp>
        <p:nvSpPr>
          <p:cNvPr id="612" name="Google Shape;612;p49"/>
          <p:cNvSpPr txBox="1">
            <a:spLocks noGrp="1"/>
          </p:cNvSpPr>
          <p:nvPr>
            <p:ph type="title"/>
          </p:nvPr>
        </p:nvSpPr>
        <p:spPr>
          <a:xfrm>
            <a:off x="136000" y="1163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Resume Sourcing Channels</a:t>
            </a:r>
            <a:endParaRPr sz="3000" b="1">
              <a:latin typeface="Average"/>
              <a:ea typeface="Average"/>
              <a:cs typeface="Average"/>
              <a:sym typeface="Average"/>
            </a:endParaRPr>
          </a:p>
        </p:txBody>
      </p:sp>
      <p:pic>
        <p:nvPicPr>
          <p:cNvPr id="613" name="Google Shape;613;p49"/>
          <p:cNvPicPr preferRelativeResize="0"/>
          <p:nvPr/>
        </p:nvPicPr>
        <p:blipFill>
          <a:blip r:embed="rId3">
            <a:alphaModFix/>
          </a:blip>
          <a:stretch>
            <a:fillRect/>
          </a:stretch>
        </p:blipFill>
        <p:spPr>
          <a:xfrm>
            <a:off x="1538963" y="776900"/>
            <a:ext cx="6096268" cy="4061799"/>
          </a:xfrm>
          <a:prstGeom prst="rect">
            <a:avLst/>
          </a:prstGeom>
          <a:noFill/>
          <a:ln>
            <a:noFill/>
          </a:ln>
        </p:spPr>
      </p:pic>
      <p:sp>
        <p:nvSpPr>
          <p:cNvPr id="614" name="Google Shape;614;p49"/>
          <p:cNvSpPr txBox="1"/>
          <p:nvPr/>
        </p:nvSpPr>
        <p:spPr>
          <a:xfrm>
            <a:off x="8128275" y="776900"/>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615" name="Google Shape;615;p49"/>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Powerpoint Smart Art</a:t>
            </a: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9"/>
        <p:cNvGrpSpPr/>
        <p:nvPr/>
      </p:nvGrpSpPr>
      <p:grpSpPr>
        <a:xfrm>
          <a:off x="0" y="0"/>
          <a:ext cx="0" cy="0"/>
          <a:chOff x="0" y="0"/>
          <a:chExt cx="0" cy="0"/>
        </a:xfrm>
      </p:grpSpPr>
      <p:sp>
        <p:nvSpPr>
          <p:cNvPr id="620" name="Google Shape;620;p50"/>
          <p:cNvSpPr txBox="1">
            <a:spLocks noGrp="1"/>
          </p:cNvSpPr>
          <p:nvPr>
            <p:ph type="title"/>
          </p:nvPr>
        </p:nvSpPr>
        <p:spPr>
          <a:xfrm>
            <a:off x="136000" y="1925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Market Research - Recruitment Tools</a:t>
            </a:r>
            <a:endParaRPr sz="3000" b="1">
              <a:latin typeface="Average"/>
              <a:ea typeface="Average"/>
              <a:cs typeface="Average"/>
              <a:sym typeface="Average"/>
            </a:endParaRPr>
          </a:p>
        </p:txBody>
      </p:sp>
      <p:sp>
        <p:nvSpPr>
          <p:cNvPr id="621" name="Google Shape;621;p50"/>
          <p:cNvSpPr txBox="1"/>
          <p:nvPr/>
        </p:nvSpPr>
        <p:spPr>
          <a:xfrm>
            <a:off x="120550" y="964400"/>
            <a:ext cx="8850300" cy="41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SmartRecruiters </a:t>
            </a:r>
            <a:r>
              <a:rPr lang="en" sz="900">
                <a:latin typeface="Open Sans"/>
                <a:ea typeface="Open Sans"/>
                <a:cs typeface="Open Sans"/>
                <a:sym typeface="Open Sans"/>
              </a:rPr>
              <a:t>[2]</a:t>
            </a:r>
            <a:endParaRPr sz="900">
              <a:latin typeface="Open Sans"/>
              <a:ea typeface="Open Sans"/>
              <a:cs typeface="Open Sans"/>
              <a:sym typeface="Open Sans"/>
            </a:endParaRPr>
          </a:p>
          <a:p>
            <a:pPr marL="0" lvl="0" indent="0" algn="l" rtl="0">
              <a:spcBef>
                <a:spcPts val="0"/>
              </a:spcBef>
              <a:spcAft>
                <a:spcPts val="0"/>
              </a:spcAft>
              <a:buNone/>
            </a:pPr>
            <a:endParaRPr sz="1200" b="1">
              <a:latin typeface="Open Sans"/>
              <a:ea typeface="Open Sans"/>
              <a:cs typeface="Open Sans"/>
              <a:sym typeface="Open Sans"/>
            </a:endParaRPr>
          </a:p>
          <a:p>
            <a:pPr marL="0" lvl="0" indent="0" algn="just" rtl="0">
              <a:spcBef>
                <a:spcPts val="0"/>
              </a:spcBef>
              <a:spcAft>
                <a:spcPts val="0"/>
              </a:spcAft>
              <a:buNone/>
            </a:pPr>
            <a:r>
              <a:rPr lang="en" sz="1200">
                <a:latin typeface="Open Sans"/>
                <a:ea typeface="Open Sans"/>
                <a:cs typeface="Open Sans"/>
                <a:sym typeface="Open Sans"/>
              </a:rPr>
              <a:t>SmartRecruiters helps businesses get the talent they need to succeed. And to help people find a job they love.</a:t>
            </a:r>
            <a:endParaRPr sz="1200">
              <a:latin typeface="Open Sans"/>
              <a:ea typeface="Open Sans"/>
              <a:cs typeface="Open Sans"/>
              <a:sym typeface="Open Sans"/>
            </a:endParaRPr>
          </a:p>
          <a:p>
            <a:pPr marL="0" lvl="0" indent="0" algn="just" rtl="0">
              <a:spcBef>
                <a:spcPts val="0"/>
              </a:spcBef>
              <a:spcAft>
                <a:spcPts val="0"/>
              </a:spcAft>
              <a:buNone/>
            </a:pPr>
            <a:endParaRPr sz="1200" b="1">
              <a:latin typeface="Open Sans"/>
              <a:ea typeface="Open Sans"/>
              <a:cs typeface="Open Sans"/>
              <a:sym typeface="Open Sans"/>
            </a:endParaRPr>
          </a:p>
          <a:p>
            <a:pPr marL="457200" lvl="0" indent="-304800" algn="just" rtl="0">
              <a:spcBef>
                <a:spcPts val="0"/>
              </a:spcBef>
              <a:spcAft>
                <a:spcPts val="0"/>
              </a:spcAft>
              <a:buSzPts val="1200"/>
              <a:buFont typeface="Open Sans"/>
              <a:buChar char="●"/>
            </a:pPr>
            <a:r>
              <a:rPr lang="en" sz="1200" b="1">
                <a:latin typeface="Open Sans"/>
                <a:ea typeface="Open Sans"/>
                <a:cs typeface="Open Sans"/>
                <a:sym typeface="Open Sans"/>
              </a:rPr>
              <a:t>Source </a:t>
            </a:r>
            <a:r>
              <a:rPr lang="en" sz="1200">
                <a:latin typeface="Open Sans"/>
                <a:ea typeface="Open Sans"/>
                <a:cs typeface="Open Sans"/>
                <a:sym typeface="Open Sans"/>
              </a:rPr>
              <a:t>- Expand your sourcing reach and reduce time-to-find using SmartRecruiter’s integrated sourcing tools and channels. </a:t>
            </a:r>
            <a:endParaRPr sz="1200">
              <a:latin typeface="Open Sans"/>
              <a:ea typeface="Open Sans"/>
              <a:cs typeface="Open Sans"/>
              <a:sym typeface="Open Sans"/>
            </a:endParaRPr>
          </a:p>
          <a:p>
            <a:pPr marL="457200" lvl="0" indent="-304800" algn="just" rtl="0">
              <a:spcBef>
                <a:spcPts val="0"/>
              </a:spcBef>
              <a:spcAft>
                <a:spcPts val="0"/>
              </a:spcAft>
              <a:buSzPts val="1200"/>
              <a:buFont typeface="Open Sans"/>
              <a:buChar char="●"/>
            </a:pPr>
            <a:r>
              <a:rPr lang="en" sz="1200" b="1">
                <a:latin typeface="Open Sans"/>
                <a:ea typeface="Open Sans"/>
                <a:cs typeface="Open Sans"/>
                <a:sym typeface="Open Sans"/>
              </a:rPr>
              <a:t>Market </a:t>
            </a:r>
            <a:r>
              <a:rPr lang="en" sz="1200">
                <a:latin typeface="Open Sans"/>
                <a:ea typeface="Open Sans"/>
                <a:cs typeface="Open Sans"/>
                <a:sym typeface="Open Sans"/>
              </a:rPr>
              <a:t>- Reach large pools of qualified talent by distributing your job posts across dozens of job boards.</a:t>
            </a:r>
            <a:endParaRPr sz="1200">
              <a:latin typeface="Open Sans"/>
              <a:ea typeface="Open Sans"/>
              <a:cs typeface="Open Sans"/>
              <a:sym typeface="Open Sans"/>
            </a:endParaRPr>
          </a:p>
          <a:p>
            <a:pPr marL="457200" lvl="0" indent="-304800" algn="just" rtl="0">
              <a:spcBef>
                <a:spcPts val="0"/>
              </a:spcBef>
              <a:spcAft>
                <a:spcPts val="0"/>
              </a:spcAft>
              <a:buSzPts val="1200"/>
              <a:buFont typeface="Open Sans"/>
              <a:buChar char="●"/>
            </a:pPr>
            <a:r>
              <a:rPr lang="en" sz="1200" b="1">
                <a:latin typeface="Open Sans"/>
                <a:ea typeface="Open Sans"/>
                <a:cs typeface="Open Sans"/>
                <a:sym typeface="Open Sans"/>
              </a:rPr>
              <a:t>Convert </a:t>
            </a:r>
            <a:r>
              <a:rPr lang="en" sz="1200">
                <a:latin typeface="Open Sans"/>
                <a:ea typeface="Open Sans"/>
                <a:cs typeface="Open Sans"/>
                <a:sym typeface="Open Sans"/>
              </a:rPr>
              <a:t>- Deliver candidates a modern and localized experience for deeper interactions throughout the candidate journey.</a:t>
            </a:r>
            <a:endParaRPr sz="1200">
              <a:latin typeface="Open Sans"/>
              <a:ea typeface="Open Sans"/>
              <a:cs typeface="Open Sans"/>
              <a:sym typeface="Open Sans"/>
            </a:endParaRPr>
          </a:p>
          <a:p>
            <a:pPr marL="457200" lvl="0" indent="-304800" algn="just" rtl="0">
              <a:spcBef>
                <a:spcPts val="0"/>
              </a:spcBef>
              <a:spcAft>
                <a:spcPts val="0"/>
              </a:spcAft>
              <a:buSzPts val="1200"/>
              <a:buFont typeface="Open Sans"/>
              <a:buChar char="●"/>
            </a:pPr>
            <a:r>
              <a:rPr lang="en" sz="1200" b="1">
                <a:latin typeface="Open Sans"/>
                <a:ea typeface="Open Sans"/>
                <a:cs typeface="Open Sans"/>
                <a:sym typeface="Open Sans"/>
              </a:rPr>
              <a:t>Collaborate </a:t>
            </a:r>
            <a:r>
              <a:rPr lang="en" sz="1200">
                <a:latin typeface="Open Sans"/>
                <a:ea typeface="Open Sans"/>
                <a:cs typeface="Open Sans"/>
                <a:sym typeface="Open Sans"/>
              </a:rPr>
              <a:t>- Accelerate time-to-hire by facilitating hiring team collaboration.</a:t>
            </a:r>
            <a:endParaRPr sz="1200">
              <a:latin typeface="Open Sans"/>
              <a:ea typeface="Open Sans"/>
              <a:cs typeface="Open Sans"/>
              <a:sym typeface="Open Sans"/>
            </a:endParaRPr>
          </a:p>
          <a:p>
            <a:pPr marL="457200" lvl="0" indent="-304800" algn="just" rtl="0">
              <a:spcBef>
                <a:spcPts val="0"/>
              </a:spcBef>
              <a:spcAft>
                <a:spcPts val="0"/>
              </a:spcAft>
              <a:buSzPts val="1200"/>
              <a:buFont typeface="Open Sans"/>
              <a:buChar char="●"/>
            </a:pPr>
            <a:r>
              <a:rPr lang="en" sz="1200" b="1">
                <a:latin typeface="Open Sans"/>
                <a:ea typeface="Open Sans"/>
                <a:cs typeface="Open Sans"/>
                <a:sym typeface="Open Sans"/>
              </a:rPr>
              <a:t>Evaluate </a:t>
            </a:r>
            <a:r>
              <a:rPr lang="en" sz="1200">
                <a:latin typeface="Open Sans"/>
                <a:ea typeface="Open Sans"/>
                <a:cs typeface="Open Sans"/>
                <a:sym typeface="Open Sans"/>
              </a:rPr>
              <a:t>- Improve quality of hire by standardizing candidate evaluation criteria and keeping hiring decisions transparent.</a:t>
            </a:r>
            <a:endParaRPr sz="1200">
              <a:latin typeface="Open Sans"/>
              <a:ea typeface="Open Sans"/>
              <a:cs typeface="Open Sans"/>
              <a:sym typeface="Open Sans"/>
            </a:endParaRPr>
          </a:p>
          <a:p>
            <a:pPr marL="457200" lvl="0" indent="-304800" algn="just" rtl="0">
              <a:spcBef>
                <a:spcPts val="0"/>
              </a:spcBef>
              <a:spcAft>
                <a:spcPts val="0"/>
              </a:spcAft>
              <a:buSzPts val="1200"/>
              <a:buFont typeface="Open Sans"/>
              <a:buChar char="●"/>
            </a:pPr>
            <a:r>
              <a:rPr lang="en" sz="1200" b="1">
                <a:latin typeface="Open Sans"/>
                <a:ea typeface="Open Sans"/>
                <a:cs typeface="Open Sans"/>
                <a:sym typeface="Open Sans"/>
              </a:rPr>
              <a:t>Select </a:t>
            </a:r>
            <a:r>
              <a:rPr lang="en" sz="1200">
                <a:latin typeface="Open Sans"/>
                <a:ea typeface="Open Sans"/>
                <a:cs typeface="Open Sans"/>
                <a:sym typeface="Open Sans"/>
              </a:rPr>
              <a:t>- Applicant Tracking Software to make the application, interview and overall hiring processes transparent and simple to manage.</a:t>
            </a:r>
            <a:endParaRPr sz="1200">
              <a:latin typeface="Open Sans"/>
              <a:ea typeface="Open Sans"/>
              <a:cs typeface="Open Sans"/>
              <a:sym typeface="Open Sans"/>
            </a:endParaRPr>
          </a:p>
          <a:p>
            <a:pPr marL="457200" lvl="0" indent="-304800" algn="just" rtl="0">
              <a:spcBef>
                <a:spcPts val="0"/>
              </a:spcBef>
              <a:spcAft>
                <a:spcPts val="0"/>
              </a:spcAft>
              <a:buSzPts val="1200"/>
              <a:buFont typeface="Open Sans"/>
              <a:buChar char="●"/>
            </a:pPr>
            <a:r>
              <a:rPr lang="en" sz="1200" b="1">
                <a:latin typeface="Open Sans"/>
                <a:ea typeface="Open Sans"/>
                <a:cs typeface="Open Sans"/>
                <a:sym typeface="Open Sans"/>
              </a:rPr>
              <a:t>Offer </a:t>
            </a:r>
            <a:r>
              <a:rPr lang="en" sz="1200">
                <a:latin typeface="Open Sans"/>
                <a:ea typeface="Open Sans"/>
                <a:cs typeface="Open Sans"/>
                <a:sym typeface="Open Sans"/>
              </a:rPr>
              <a:t>- Simplify the most critical step of the hiring process by managing your offers within the platform</a:t>
            </a:r>
            <a:endParaRPr sz="1200">
              <a:latin typeface="Open Sans"/>
              <a:ea typeface="Open Sans"/>
              <a:cs typeface="Open Sans"/>
              <a:sym typeface="Open Sans"/>
            </a:endParaRPr>
          </a:p>
          <a:p>
            <a:pPr marL="457200" lvl="0" indent="-304800" algn="just" rtl="0">
              <a:spcBef>
                <a:spcPts val="0"/>
              </a:spcBef>
              <a:spcAft>
                <a:spcPts val="0"/>
              </a:spcAft>
              <a:buSzPts val="1200"/>
              <a:buFont typeface="Open Sans"/>
              <a:buChar char="●"/>
            </a:pPr>
            <a:r>
              <a:rPr lang="en" sz="1200" b="1">
                <a:latin typeface="Open Sans"/>
                <a:ea typeface="Open Sans"/>
                <a:cs typeface="Open Sans"/>
                <a:sym typeface="Open Sans"/>
              </a:rPr>
              <a:t>Hire </a:t>
            </a:r>
            <a:r>
              <a:rPr lang="en" sz="1200">
                <a:latin typeface="Open Sans"/>
                <a:ea typeface="Open Sans"/>
                <a:cs typeface="Open Sans"/>
                <a:sym typeface="Open Sans"/>
              </a:rPr>
              <a:t>- Achieve hiring success by measuring and improving every important factor, from hiring velocity, cost of hiring, quality of hire, candidate satisfaction, and team engagement, to recruiter productivity with SmartRecruiter.</a:t>
            </a:r>
            <a:endParaRPr sz="1200">
              <a:latin typeface="Open Sans"/>
              <a:ea typeface="Open Sans"/>
              <a:cs typeface="Open Sans"/>
              <a:sym typeface="Open Sans"/>
            </a:endParaRPr>
          </a:p>
          <a:p>
            <a:pPr marL="0" lvl="0" indent="0" algn="l" rtl="0">
              <a:spcBef>
                <a:spcPts val="0"/>
              </a:spcBef>
              <a:spcAft>
                <a:spcPts val="0"/>
              </a:spcAft>
              <a:buNone/>
            </a:pPr>
            <a:endParaRPr sz="1200" b="1">
              <a:latin typeface="Open Sans"/>
              <a:ea typeface="Open Sans"/>
              <a:cs typeface="Open Sans"/>
              <a:sym typeface="Open Sans"/>
            </a:endParaRPr>
          </a:p>
          <a:p>
            <a:pPr marL="0" lvl="0" indent="0" algn="l" rtl="0">
              <a:spcBef>
                <a:spcPts val="0"/>
              </a:spcBef>
              <a:spcAft>
                <a:spcPts val="0"/>
              </a:spcAft>
              <a:buNone/>
            </a:pPr>
            <a:endParaRPr sz="1200" b="1">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p:txBody>
      </p:sp>
      <p:pic>
        <p:nvPicPr>
          <p:cNvPr id="622" name="Google Shape;622;p50"/>
          <p:cNvPicPr preferRelativeResize="0"/>
          <p:nvPr/>
        </p:nvPicPr>
        <p:blipFill>
          <a:blip r:embed="rId3">
            <a:alphaModFix/>
          </a:blip>
          <a:stretch>
            <a:fillRect/>
          </a:stretch>
        </p:blipFill>
        <p:spPr>
          <a:xfrm>
            <a:off x="7673775" y="720200"/>
            <a:ext cx="1205425" cy="660600"/>
          </a:xfrm>
          <a:prstGeom prst="rect">
            <a:avLst/>
          </a:prstGeom>
          <a:noFill/>
          <a:ln>
            <a:noFill/>
          </a:ln>
        </p:spPr>
      </p:pic>
      <p:sp>
        <p:nvSpPr>
          <p:cNvPr id="623" name="Google Shape;623;p50"/>
          <p:cNvSpPr txBox="1"/>
          <p:nvPr/>
        </p:nvSpPr>
        <p:spPr>
          <a:xfrm>
            <a:off x="8676400" y="1380800"/>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624" name="Google Shape;624;p50"/>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 [2] https://www.smartrecruiters.com/recruiting-software/smartrecruit/</a:t>
            </a: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
        <p:nvSpPr>
          <p:cNvPr id="625" name="Google Shape;625;p50"/>
          <p:cNvSpPr/>
          <p:nvPr/>
        </p:nvSpPr>
        <p:spPr>
          <a:xfrm>
            <a:off x="7617400" y="665450"/>
            <a:ext cx="1307400" cy="7593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0"/>
          <p:cNvSpPr txBox="1"/>
          <p:nvPr/>
        </p:nvSpPr>
        <p:spPr>
          <a:xfrm>
            <a:off x="15100" y="4673700"/>
            <a:ext cx="9144000" cy="4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https://www.google.com/search?q=smartrecruiters</a:t>
            </a:r>
            <a:endParaRPr sz="700" i="1">
              <a:latin typeface="Open Sans"/>
              <a:ea typeface="Open Sans"/>
              <a:cs typeface="Open Sans"/>
              <a:sym typeface="Open Sans"/>
            </a:endParaRPr>
          </a:p>
        </p:txBody>
      </p:sp>
      <p:sp>
        <p:nvSpPr>
          <p:cNvPr id="627" name="Google Shape;627;p50"/>
          <p:cNvSpPr txBox="1"/>
          <p:nvPr/>
        </p:nvSpPr>
        <p:spPr>
          <a:xfrm>
            <a:off x="8481825" y="3486700"/>
            <a:ext cx="556200" cy="4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Average"/>
                <a:ea typeface="Average"/>
                <a:cs typeface="Average"/>
                <a:sym typeface="Average"/>
              </a:rPr>
              <a:t>[2]</a:t>
            </a:r>
            <a:endParaRPr sz="900">
              <a:latin typeface="Average"/>
              <a:ea typeface="Average"/>
              <a:cs typeface="Average"/>
              <a:sym typeface="Average"/>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1"/>
        <p:cNvGrpSpPr/>
        <p:nvPr/>
      </p:nvGrpSpPr>
      <p:grpSpPr>
        <a:xfrm>
          <a:off x="0" y="0"/>
          <a:ext cx="0" cy="0"/>
          <a:chOff x="0" y="0"/>
          <a:chExt cx="0" cy="0"/>
        </a:xfrm>
      </p:grpSpPr>
      <p:sp>
        <p:nvSpPr>
          <p:cNvPr id="632" name="Google Shape;632;p51"/>
          <p:cNvSpPr txBox="1">
            <a:spLocks noGrp="1"/>
          </p:cNvSpPr>
          <p:nvPr>
            <p:ph type="title"/>
          </p:nvPr>
        </p:nvSpPr>
        <p:spPr>
          <a:xfrm>
            <a:off x="136000" y="1925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Market Research - Recruitment Tools</a:t>
            </a:r>
            <a:endParaRPr sz="3000" b="1">
              <a:latin typeface="Average"/>
              <a:ea typeface="Average"/>
              <a:cs typeface="Average"/>
              <a:sym typeface="Average"/>
            </a:endParaRPr>
          </a:p>
        </p:txBody>
      </p:sp>
      <p:sp>
        <p:nvSpPr>
          <p:cNvPr id="633" name="Google Shape;633;p51"/>
          <p:cNvSpPr txBox="1"/>
          <p:nvPr/>
        </p:nvSpPr>
        <p:spPr>
          <a:xfrm>
            <a:off x="120550" y="964400"/>
            <a:ext cx="8850300" cy="41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AllyO</a:t>
            </a:r>
            <a:endParaRPr b="1">
              <a:latin typeface="Open Sans"/>
              <a:ea typeface="Open Sans"/>
              <a:cs typeface="Open Sans"/>
              <a:sym typeface="Open Sans"/>
            </a:endParaRPr>
          </a:p>
          <a:p>
            <a:pPr marL="0" lvl="0" indent="0" algn="l" rtl="0">
              <a:spcBef>
                <a:spcPts val="0"/>
              </a:spcBef>
              <a:spcAft>
                <a:spcPts val="0"/>
              </a:spcAft>
              <a:buNone/>
            </a:pPr>
            <a:endParaRPr sz="1100" b="1">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a:solidFill>
                  <a:srgbClr val="212529"/>
                </a:solidFill>
                <a:latin typeface="Open Sans"/>
                <a:ea typeface="Open Sans"/>
                <a:cs typeface="Open Sans"/>
                <a:sym typeface="Open Sans"/>
              </a:rPr>
              <a:t>AllyO is the leading end to end recruitment AI and automation software that </a:t>
            </a:r>
            <a:r>
              <a:rPr lang="en" sz="1100">
                <a:latin typeface="Open Sans"/>
                <a:ea typeface="Open Sans"/>
                <a:cs typeface="Open Sans"/>
                <a:sym typeface="Open Sans"/>
              </a:rPr>
              <a:t>helps recruiting teams to source, screen, and schedule candidates which results in time and cost savings.</a:t>
            </a:r>
            <a:endParaRPr sz="1100">
              <a:latin typeface="Open Sans"/>
              <a:ea typeface="Open Sans"/>
              <a:cs typeface="Open Sans"/>
              <a:sym typeface="Open Sans"/>
            </a:endParaRPr>
          </a:p>
          <a:p>
            <a:pPr marL="457200" lvl="0" indent="-298450" algn="l" rtl="0">
              <a:spcBef>
                <a:spcPts val="0"/>
              </a:spcBef>
              <a:spcAft>
                <a:spcPts val="0"/>
              </a:spcAft>
              <a:buSzPts val="1100"/>
              <a:buFont typeface="Open Sans"/>
              <a:buChar char="●"/>
            </a:pPr>
            <a:r>
              <a:rPr lang="en" sz="1100">
                <a:solidFill>
                  <a:srgbClr val="212529"/>
                </a:solidFill>
                <a:latin typeface="Open Sans"/>
                <a:ea typeface="Open Sans"/>
                <a:cs typeface="Open Sans"/>
                <a:sym typeface="Open Sans"/>
              </a:rPr>
              <a:t>Organizations are able to accelerate their time-to-hire by 4X and delight candidates by 2X industry standards. </a:t>
            </a:r>
            <a:endParaRPr sz="1100">
              <a:solidFill>
                <a:srgbClr val="212529"/>
              </a:solidFill>
              <a:latin typeface="Open Sans"/>
              <a:ea typeface="Open Sans"/>
              <a:cs typeface="Open Sans"/>
              <a:sym typeface="Open Sans"/>
            </a:endParaRPr>
          </a:p>
          <a:p>
            <a:pPr marL="0" lvl="0" indent="0" algn="l" rtl="0">
              <a:spcBef>
                <a:spcPts val="0"/>
              </a:spcBef>
              <a:spcAft>
                <a:spcPts val="0"/>
              </a:spcAft>
              <a:buNone/>
            </a:pPr>
            <a:endParaRPr sz="1100">
              <a:solidFill>
                <a:srgbClr val="212529"/>
              </a:solidFill>
              <a:latin typeface="Open Sans"/>
              <a:ea typeface="Open Sans"/>
              <a:cs typeface="Open Sans"/>
              <a:sym typeface="Open Sans"/>
            </a:endParaRPr>
          </a:p>
          <a:p>
            <a:pPr marL="0" lvl="0" indent="0" algn="l" rtl="0">
              <a:spcBef>
                <a:spcPts val="0"/>
              </a:spcBef>
              <a:spcAft>
                <a:spcPts val="0"/>
              </a:spcAft>
              <a:buNone/>
            </a:pPr>
            <a:r>
              <a:rPr lang="en" sz="1100">
                <a:solidFill>
                  <a:srgbClr val="212529"/>
                </a:solidFill>
                <a:latin typeface="Open Sans"/>
                <a:ea typeface="Open Sans"/>
                <a:cs typeface="Open Sans"/>
                <a:sym typeface="Open Sans"/>
              </a:rPr>
              <a:t>AllyO’s flagship product, AllyO RECRUIT, is the end-to-end recruiting AI and automation platform recruiting teams rely on to:</a:t>
            </a:r>
            <a:endParaRPr sz="1100">
              <a:solidFill>
                <a:srgbClr val="212529"/>
              </a:solidFill>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a:solidFill>
                  <a:srgbClr val="212529"/>
                </a:solidFill>
                <a:latin typeface="Open Sans"/>
                <a:ea typeface="Open Sans"/>
                <a:cs typeface="Open Sans"/>
                <a:sym typeface="Open Sans"/>
              </a:rPr>
              <a:t>Engage and capture applicants wherever they are through text, Whatsapp, and web chatbots</a:t>
            </a:r>
            <a:endParaRPr sz="1100">
              <a:solidFill>
                <a:srgbClr val="212529"/>
              </a:solidFill>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a:solidFill>
                  <a:srgbClr val="212529"/>
                </a:solidFill>
                <a:latin typeface="Open Sans"/>
                <a:ea typeface="Open Sans"/>
                <a:cs typeface="Open Sans"/>
                <a:sym typeface="Open Sans"/>
              </a:rPr>
              <a:t>Intelligently qualify applicants for the best-fit role and eliminate applicant drop-off rate to under 5%</a:t>
            </a:r>
            <a:endParaRPr sz="1100">
              <a:solidFill>
                <a:srgbClr val="212529"/>
              </a:solidFill>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a:solidFill>
                  <a:srgbClr val="212529"/>
                </a:solidFill>
                <a:latin typeface="Open Sans"/>
                <a:ea typeface="Open Sans"/>
                <a:cs typeface="Open Sans"/>
                <a:sym typeface="Open Sans"/>
              </a:rPr>
              <a:t>Automate interview scheduling and reminders to increase recruiter productivity by over 40%</a:t>
            </a:r>
            <a:endParaRPr sz="1100">
              <a:solidFill>
                <a:srgbClr val="212529"/>
              </a:solidFill>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a:solidFill>
                  <a:srgbClr val="212529"/>
                </a:solidFill>
                <a:latin typeface="Open Sans"/>
                <a:ea typeface="Open Sans"/>
                <a:cs typeface="Open Sans"/>
                <a:sym typeface="Open Sans"/>
              </a:rPr>
              <a:t>Plug-in seamlessly with the market-leading ATS and calendar systems and keep candidates moving smoothly through the hiring process </a:t>
            </a:r>
            <a:endParaRPr sz="1100">
              <a:solidFill>
                <a:srgbClr val="212529"/>
              </a:solidFill>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a:solidFill>
                  <a:srgbClr val="212529"/>
                </a:solidFill>
                <a:latin typeface="Open Sans"/>
                <a:ea typeface="Open Sans"/>
                <a:cs typeface="Open Sans"/>
                <a:sym typeface="Open Sans"/>
              </a:rPr>
              <a:t>Deliver peace of mind with rock-solid security and compliance </a:t>
            </a:r>
            <a:endParaRPr sz="1100">
              <a:solidFill>
                <a:srgbClr val="212529"/>
              </a:solidFill>
              <a:latin typeface="Open Sans"/>
              <a:ea typeface="Open Sans"/>
              <a:cs typeface="Open Sans"/>
              <a:sym typeface="Open Sans"/>
            </a:endParaRPr>
          </a:p>
          <a:p>
            <a:pPr marL="0" lvl="0" indent="0" algn="l" rtl="0">
              <a:spcBef>
                <a:spcPts val="0"/>
              </a:spcBef>
              <a:spcAft>
                <a:spcPts val="0"/>
              </a:spcAft>
              <a:buNone/>
            </a:pPr>
            <a:endParaRPr sz="1100">
              <a:solidFill>
                <a:srgbClr val="212529"/>
              </a:solidFill>
              <a:latin typeface="Open Sans"/>
              <a:ea typeface="Open Sans"/>
              <a:cs typeface="Open Sans"/>
              <a:sym typeface="Open Sans"/>
            </a:endParaRPr>
          </a:p>
          <a:p>
            <a:pPr marL="0" lvl="0" indent="0" algn="l" rtl="0">
              <a:spcBef>
                <a:spcPts val="0"/>
              </a:spcBef>
              <a:spcAft>
                <a:spcPts val="0"/>
              </a:spcAft>
              <a:buNone/>
            </a:pPr>
            <a:r>
              <a:rPr lang="en" sz="1100" b="1">
                <a:solidFill>
                  <a:srgbClr val="212529"/>
                </a:solidFill>
                <a:latin typeface="Open Sans"/>
                <a:ea typeface="Open Sans"/>
                <a:cs typeface="Open Sans"/>
                <a:sym typeface="Open Sans"/>
              </a:rPr>
              <a:t>Features:</a:t>
            </a:r>
            <a:endParaRPr sz="1100" b="1">
              <a:solidFill>
                <a:srgbClr val="212529"/>
              </a:solidFill>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b="1">
                <a:solidFill>
                  <a:srgbClr val="212529"/>
                </a:solidFill>
                <a:latin typeface="Open Sans"/>
                <a:ea typeface="Open Sans"/>
                <a:cs typeface="Open Sans"/>
                <a:sym typeface="Open Sans"/>
              </a:rPr>
              <a:t>AllyO Assist</a:t>
            </a:r>
            <a:r>
              <a:rPr lang="en" sz="1100">
                <a:solidFill>
                  <a:srgbClr val="212529"/>
                </a:solidFill>
                <a:latin typeface="Open Sans"/>
                <a:ea typeface="Open Sans"/>
                <a:cs typeface="Open Sans"/>
                <a:sym typeface="Open Sans"/>
              </a:rPr>
              <a:t> — an AI-powered chatbot that answers frequently asked questions from candidates or employees 24×7</a:t>
            </a:r>
            <a:endParaRPr sz="1100">
              <a:solidFill>
                <a:srgbClr val="212529"/>
              </a:solidFill>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b="1">
                <a:solidFill>
                  <a:srgbClr val="212529"/>
                </a:solidFill>
                <a:latin typeface="Open Sans"/>
                <a:ea typeface="Open Sans"/>
                <a:cs typeface="Open Sans"/>
                <a:sym typeface="Open Sans"/>
              </a:rPr>
              <a:t>AllyO Connect</a:t>
            </a:r>
            <a:r>
              <a:rPr lang="en" sz="1100">
                <a:solidFill>
                  <a:srgbClr val="212529"/>
                </a:solidFill>
                <a:latin typeface="Open Sans"/>
                <a:ea typeface="Open Sans"/>
                <a:cs typeface="Open Sans"/>
                <a:sym typeface="Open Sans"/>
              </a:rPr>
              <a:t> — the business texting solution for HR and recruiting teams that delivers 4X more and faster responses than email</a:t>
            </a:r>
            <a:endParaRPr sz="1100">
              <a:solidFill>
                <a:srgbClr val="212529"/>
              </a:solidFill>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b="1">
                <a:solidFill>
                  <a:srgbClr val="212529"/>
                </a:solidFill>
                <a:latin typeface="Open Sans"/>
                <a:ea typeface="Open Sans"/>
                <a:cs typeface="Open Sans"/>
                <a:sym typeface="Open Sans"/>
              </a:rPr>
              <a:t>AllyO Schedule + Video</a:t>
            </a:r>
            <a:r>
              <a:rPr lang="en" sz="1100">
                <a:solidFill>
                  <a:srgbClr val="212529"/>
                </a:solidFill>
                <a:latin typeface="Open Sans"/>
                <a:ea typeface="Open Sans"/>
                <a:cs typeface="Open Sans"/>
                <a:sym typeface="Open Sans"/>
              </a:rPr>
              <a:t> — the AI scheduling solution with optional live video interviewing capabilities </a:t>
            </a:r>
            <a:endParaRPr sz="1100">
              <a:solidFill>
                <a:srgbClr val="212529"/>
              </a:solidFill>
              <a:latin typeface="Open Sans"/>
              <a:ea typeface="Open Sans"/>
              <a:cs typeface="Open Sans"/>
              <a:sym typeface="Open Sans"/>
            </a:endParaRPr>
          </a:p>
          <a:p>
            <a:pPr marL="457200" lvl="0" indent="-298450" algn="l" rtl="0">
              <a:spcBef>
                <a:spcPts val="0"/>
              </a:spcBef>
              <a:spcAft>
                <a:spcPts val="0"/>
              </a:spcAft>
              <a:buClr>
                <a:srgbClr val="212529"/>
              </a:buClr>
              <a:buSzPts val="1100"/>
              <a:buFont typeface="Open Sans"/>
              <a:buChar char="●"/>
            </a:pPr>
            <a:r>
              <a:rPr lang="en" sz="1100" b="1">
                <a:solidFill>
                  <a:srgbClr val="212529"/>
                </a:solidFill>
                <a:latin typeface="Open Sans"/>
                <a:ea typeface="Open Sans"/>
                <a:cs typeface="Open Sans"/>
                <a:sym typeface="Open Sans"/>
              </a:rPr>
              <a:t>AllyO Survey</a:t>
            </a:r>
            <a:r>
              <a:rPr lang="en" sz="1100">
                <a:solidFill>
                  <a:srgbClr val="212529"/>
                </a:solidFill>
                <a:latin typeface="Open Sans"/>
                <a:ea typeface="Open Sans"/>
                <a:cs typeface="Open Sans"/>
                <a:sym typeface="Open Sans"/>
              </a:rPr>
              <a:t> — automated conversational surveys for new employee check-ins, exit interviews and more, increasing responsiveness by 3x</a:t>
            </a:r>
            <a:endParaRPr sz="1100">
              <a:solidFill>
                <a:srgbClr val="212529"/>
              </a:solidFill>
              <a:latin typeface="Open Sans"/>
              <a:ea typeface="Open Sans"/>
              <a:cs typeface="Open Sans"/>
              <a:sym typeface="Open Sans"/>
            </a:endParaRPr>
          </a:p>
          <a:p>
            <a:pPr marL="0" lvl="0" indent="0" algn="l" rtl="0">
              <a:spcBef>
                <a:spcPts val="0"/>
              </a:spcBef>
              <a:spcAft>
                <a:spcPts val="0"/>
              </a:spcAft>
              <a:buNone/>
            </a:pPr>
            <a:endParaRPr sz="1100">
              <a:solidFill>
                <a:srgbClr val="212529"/>
              </a:solidFill>
              <a:latin typeface="Open Sans"/>
              <a:ea typeface="Open Sans"/>
              <a:cs typeface="Open Sans"/>
              <a:sym typeface="Open Sans"/>
            </a:endParaRPr>
          </a:p>
        </p:txBody>
      </p:sp>
      <p:pic>
        <p:nvPicPr>
          <p:cNvPr id="634" name="Google Shape;634;p51"/>
          <p:cNvPicPr preferRelativeResize="0"/>
          <p:nvPr/>
        </p:nvPicPr>
        <p:blipFill>
          <a:blip r:embed="rId3">
            <a:alphaModFix/>
          </a:blip>
          <a:stretch>
            <a:fillRect/>
          </a:stretch>
        </p:blipFill>
        <p:spPr>
          <a:xfrm>
            <a:off x="7667825" y="750350"/>
            <a:ext cx="1178100" cy="589050"/>
          </a:xfrm>
          <a:prstGeom prst="rect">
            <a:avLst/>
          </a:prstGeom>
          <a:noFill/>
          <a:ln>
            <a:noFill/>
          </a:ln>
        </p:spPr>
      </p:pic>
      <p:sp>
        <p:nvSpPr>
          <p:cNvPr id="635" name="Google Shape;635;p51"/>
          <p:cNvSpPr txBox="1"/>
          <p:nvPr/>
        </p:nvSpPr>
        <p:spPr>
          <a:xfrm>
            <a:off x="8782200" y="1339400"/>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636" name="Google Shape;636;p51"/>
          <p:cNvSpPr txBox="1"/>
          <p:nvPr/>
        </p:nvSpPr>
        <p:spPr>
          <a:xfrm>
            <a:off x="26650" y="4919375"/>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
        <p:nvSpPr>
          <p:cNvPr id="637" name="Google Shape;637;p51"/>
          <p:cNvSpPr/>
          <p:nvPr/>
        </p:nvSpPr>
        <p:spPr>
          <a:xfrm>
            <a:off x="7603175" y="665225"/>
            <a:ext cx="1307400" cy="7593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txBox="1"/>
          <p:nvPr/>
        </p:nvSpPr>
        <p:spPr>
          <a:xfrm>
            <a:off x="120550" y="4755275"/>
            <a:ext cx="91440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dirty="0">
                <a:latin typeface="Open Sans"/>
                <a:ea typeface="Open Sans"/>
                <a:cs typeface="Open Sans"/>
                <a:sym typeface="Open Sans"/>
              </a:rPr>
              <a:t>[1</a:t>
            </a:r>
            <a:r>
              <a:rPr lang="en" sz="700" i="1" dirty="0">
                <a:solidFill>
                  <a:schemeClr val="bg1"/>
                </a:solidFill>
                <a:latin typeface="Open Sans"/>
                <a:ea typeface="Open Sans"/>
                <a:cs typeface="Open Sans"/>
                <a:sym typeface="Open Sans"/>
              </a:rPr>
              <a:t>] </a:t>
            </a:r>
            <a:r>
              <a:rPr lang="en" sz="700" i="1" u="sng" dirty="0">
                <a:solidFill>
                  <a:schemeClr val="bg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https://www.google.com/search?q=allyo+ai+recruiting</a:t>
            </a:r>
            <a:endParaRPr sz="700" i="1" dirty="0">
              <a:solidFill>
                <a:schemeClr val="bg1"/>
              </a:solidFill>
              <a:latin typeface="Open Sans"/>
              <a:ea typeface="Open Sans"/>
              <a:cs typeface="Open Sans"/>
              <a:sym typeface="Open Sans"/>
            </a:endParaRPr>
          </a:p>
          <a:p>
            <a:pPr marL="0" lvl="0" indent="0" algn="l" rtl="0">
              <a:spcBef>
                <a:spcPts val="0"/>
              </a:spcBef>
              <a:spcAft>
                <a:spcPts val="0"/>
              </a:spcAft>
              <a:buNone/>
            </a:pPr>
            <a:r>
              <a:rPr lang="en" sz="700" i="1" dirty="0">
                <a:latin typeface="Open Sans"/>
                <a:ea typeface="Open Sans"/>
                <a:cs typeface="Open Sans"/>
                <a:sym typeface="Open Sans"/>
              </a:rPr>
              <a:t>[2] https://www.allyo.com/technology/</a:t>
            </a:r>
            <a:endParaRPr sz="700" i="1" dirty="0">
              <a:latin typeface="Open Sans"/>
              <a:ea typeface="Open Sans"/>
              <a:cs typeface="Open Sans"/>
              <a:sym typeface="Open Sans"/>
            </a:endParaRPr>
          </a:p>
        </p:txBody>
      </p:sp>
      <p:sp>
        <p:nvSpPr>
          <p:cNvPr id="639" name="Google Shape;639;p51"/>
          <p:cNvSpPr txBox="1"/>
          <p:nvPr/>
        </p:nvSpPr>
        <p:spPr>
          <a:xfrm>
            <a:off x="803675" y="1026225"/>
            <a:ext cx="853200" cy="33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[2]</a:t>
            </a:r>
            <a:endParaRPr sz="1000">
              <a:latin typeface="Average"/>
              <a:ea typeface="Average"/>
              <a:cs typeface="Average"/>
              <a:sym typeface="Average"/>
            </a:endParaRPr>
          </a:p>
        </p:txBody>
      </p:sp>
      <p:sp>
        <p:nvSpPr>
          <p:cNvPr id="640" name="Google Shape;640;p51"/>
          <p:cNvSpPr txBox="1"/>
          <p:nvPr/>
        </p:nvSpPr>
        <p:spPr>
          <a:xfrm>
            <a:off x="8432375" y="3152875"/>
            <a:ext cx="3618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Average"/>
                <a:ea typeface="Average"/>
                <a:cs typeface="Average"/>
                <a:sym typeface="Average"/>
              </a:rPr>
              <a:t>[2]</a:t>
            </a:r>
            <a:endParaRPr sz="900">
              <a:latin typeface="Average"/>
              <a:ea typeface="Average"/>
              <a:cs typeface="Average"/>
              <a:sym typeface="Averag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4"/>
        <p:cNvGrpSpPr/>
        <p:nvPr/>
      </p:nvGrpSpPr>
      <p:grpSpPr>
        <a:xfrm>
          <a:off x="0" y="0"/>
          <a:ext cx="0" cy="0"/>
          <a:chOff x="0" y="0"/>
          <a:chExt cx="0" cy="0"/>
        </a:xfrm>
      </p:grpSpPr>
      <p:sp>
        <p:nvSpPr>
          <p:cNvPr id="645" name="Google Shape;645;p52"/>
          <p:cNvSpPr txBox="1">
            <a:spLocks noGrp="1"/>
          </p:cNvSpPr>
          <p:nvPr>
            <p:ph type="title"/>
          </p:nvPr>
        </p:nvSpPr>
        <p:spPr>
          <a:xfrm>
            <a:off x="136000" y="1925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Market Research - Recruitment Tools</a:t>
            </a:r>
            <a:endParaRPr sz="3000" b="1">
              <a:latin typeface="Average"/>
              <a:ea typeface="Average"/>
              <a:cs typeface="Average"/>
              <a:sym typeface="Average"/>
            </a:endParaRPr>
          </a:p>
        </p:txBody>
      </p:sp>
      <p:sp>
        <p:nvSpPr>
          <p:cNvPr id="646" name="Google Shape;646;p52"/>
          <p:cNvSpPr txBox="1"/>
          <p:nvPr/>
        </p:nvSpPr>
        <p:spPr>
          <a:xfrm>
            <a:off x="120550" y="964400"/>
            <a:ext cx="8850300" cy="41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Paradox</a:t>
            </a:r>
            <a:endParaRPr b="1">
              <a:latin typeface="Open Sans"/>
              <a:ea typeface="Open Sans"/>
              <a:cs typeface="Open Sans"/>
              <a:sym typeface="Open Sans"/>
            </a:endParaRPr>
          </a:p>
          <a:p>
            <a:pPr marL="0" lvl="0" indent="0" algn="l" rtl="0">
              <a:spcBef>
                <a:spcPts val="0"/>
              </a:spcBef>
              <a:spcAft>
                <a:spcPts val="0"/>
              </a:spcAft>
              <a:buNone/>
            </a:pPr>
            <a:endParaRPr sz="1200" b="1">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Paradox is the AI driven company that believes recruiting is a people game. </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Paradox’s flagship product is Olivia, the AI recruiting assistant focuses on automation, intelligence and providing with good candidate experience.</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Olivia delivers personalized candidate experience at scale:</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Real-time communication via the web, mobile, SMS, and social platforms including WhatsApp, Facebook Messenger and WeChat</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A broad suite of products to assist candidates and employees through the hiring, onboarding and career lifecycle</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Proven at scale, Olivia supports more than 150 organizations in 60+ countries, across 6 continents</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Olivia speaks 36+ languages daily and can support over 100 languages</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Industry-leading privacy and security, including GDPR and ISO 27001 compliance</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Seamless integration with SmartRecruiters and more advanced multi-platform customizations available</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p:txBody>
      </p:sp>
      <p:pic>
        <p:nvPicPr>
          <p:cNvPr id="647" name="Google Shape;647;p52"/>
          <p:cNvPicPr preferRelativeResize="0"/>
          <p:nvPr/>
        </p:nvPicPr>
        <p:blipFill>
          <a:blip r:embed="rId3">
            <a:alphaModFix/>
          </a:blip>
          <a:stretch>
            <a:fillRect/>
          </a:stretch>
        </p:blipFill>
        <p:spPr>
          <a:xfrm>
            <a:off x="7667825" y="750350"/>
            <a:ext cx="1178100" cy="589050"/>
          </a:xfrm>
          <a:prstGeom prst="rect">
            <a:avLst/>
          </a:prstGeom>
          <a:noFill/>
          <a:ln>
            <a:noFill/>
          </a:ln>
        </p:spPr>
      </p:pic>
      <p:sp>
        <p:nvSpPr>
          <p:cNvPr id="648" name="Google Shape;648;p52"/>
          <p:cNvSpPr txBox="1"/>
          <p:nvPr/>
        </p:nvSpPr>
        <p:spPr>
          <a:xfrm>
            <a:off x="8782200" y="1424525"/>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649" name="Google Shape;649;p52"/>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
        <p:nvSpPr>
          <p:cNvPr id="650" name="Google Shape;650;p52"/>
          <p:cNvSpPr/>
          <p:nvPr/>
        </p:nvSpPr>
        <p:spPr>
          <a:xfrm>
            <a:off x="7603175" y="665225"/>
            <a:ext cx="1307400" cy="7593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txBox="1"/>
          <p:nvPr/>
        </p:nvSpPr>
        <p:spPr>
          <a:xfrm>
            <a:off x="120550" y="4676275"/>
            <a:ext cx="91440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dirty="0">
                <a:latin typeface="Open Sans"/>
                <a:ea typeface="Open Sans"/>
                <a:cs typeface="Open Sans"/>
                <a:sym typeface="Open Sans"/>
              </a:rPr>
              <a:t>[1</a:t>
            </a:r>
            <a:r>
              <a:rPr lang="en" sz="700" i="1" dirty="0">
                <a:solidFill>
                  <a:schemeClr val="bg1"/>
                </a:solidFill>
                <a:latin typeface="Open Sans"/>
                <a:ea typeface="Open Sans"/>
                <a:cs typeface="Open Sans"/>
                <a:sym typeface="Open Sans"/>
              </a:rPr>
              <a:t>] </a:t>
            </a:r>
            <a:r>
              <a:rPr lang="en" sz="700" i="1" u="sng" dirty="0">
                <a:solidFill>
                  <a:schemeClr val="bg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https://www.google.com/search?q=paradox+ai+tool</a:t>
            </a:r>
            <a:endParaRPr sz="700" i="1" dirty="0">
              <a:solidFill>
                <a:schemeClr val="bg1"/>
              </a:solidFill>
              <a:latin typeface="Open Sans"/>
              <a:ea typeface="Open Sans"/>
              <a:cs typeface="Open Sans"/>
              <a:sym typeface="Open Sans"/>
            </a:endParaRPr>
          </a:p>
          <a:p>
            <a:pPr marL="0" lvl="0" indent="0" algn="l" rtl="0">
              <a:spcBef>
                <a:spcPts val="0"/>
              </a:spcBef>
              <a:spcAft>
                <a:spcPts val="0"/>
              </a:spcAft>
              <a:buNone/>
            </a:pPr>
            <a:r>
              <a:rPr lang="en" sz="700" i="1" dirty="0">
                <a:latin typeface="Open Sans"/>
                <a:ea typeface="Open Sans"/>
                <a:cs typeface="Open Sans"/>
                <a:sym typeface="Open Sans"/>
              </a:rPr>
              <a:t>[2]  https://marketplace.smartrecruiters.com/product/paradox-inc/</a:t>
            </a:r>
            <a:endParaRPr sz="700" i="1" dirty="0">
              <a:latin typeface="Open Sans"/>
              <a:ea typeface="Open Sans"/>
              <a:cs typeface="Open Sans"/>
              <a:sym typeface="Open Sans"/>
            </a:endParaRPr>
          </a:p>
        </p:txBody>
      </p:sp>
      <p:sp>
        <p:nvSpPr>
          <p:cNvPr id="652" name="Google Shape;652;p52"/>
          <p:cNvSpPr txBox="1"/>
          <p:nvPr/>
        </p:nvSpPr>
        <p:spPr>
          <a:xfrm>
            <a:off x="989150" y="964400"/>
            <a:ext cx="7665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latin typeface="Average"/>
                <a:ea typeface="Average"/>
                <a:cs typeface="Average"/>
                <a:sym typeface="Average"/>
              </a:rPr>
              <a:t>[2]</a:t>
            </a:r>
            <a:endParaRPr sz="900">
              <a:latin typeface="Average"/>
              <a:ea typeface="Average"/>
              <a:cs typeface="Average"/>
              <a:sym typeface="Average"/>
            </a:endParaRPr>
          </a:p>
        </p:txBody>
      </p:sp>
      <p:sp>
        <p:nvSpPr>
          <p:cNvPr id="653" name="Google Shape;653;p52"/>
          <p:cNvSpPr txBox="1"/>
          <p:nvPr/>
        </p:nvSpPr>
        <p:spPr>
          <a:xfrm>
            <a:off x="8073800" y="1990625"/>
            <a:ext cx="5316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[2]</a:t>
            </a:r>
            <a:endParaRPr sz="1000">
              <a:latin typeface="Average"/>
              <a:ea typeface="Average"/>
              <a:cs typeface="Average"/>
              <a:sym typeface="Average"/>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7"/>
        <p:cNvGrpSpPr/>
        <p:nvPr/>
      </p:nvGrpSpPr>
      <p:grpSpPr>
        <a:xfrm>
          <a:off x="0" y="0"/>
          <a:ext cx="0" cy="0"/>
          <a:chOff x="0" y="0"/>
          <a:chExt cx="0" cy="0"/>
        </a:xfrm>
      </p:grpSpPr>
      <p:sp>
        <p:nvSpPr>
          <p:cNvPr id="658" name="Google Shape;658;p53"/>
          <p:cNvSpPr txBox="1">
            <a:spLocks noGrp="1"/>
          </p:cNvSpPr>
          <p:nvPr>
            <p:ph type="title"/>
          </p:nvPr>
        </p:nvSpPr>
        <p:spPr>
          <a:xfrm>
            <a:off x="136000" y="1925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Market Research - Recruitment Tools</a:t>
            </a:r>
            <a:endParaRPr sz="3000" b="1">
              <a:latin typeface="Average"/>
              <a:ea typeface="Average"/>
              <a:cs typeface="Average"/>
              <a:sym typeface="Average"/>
            </a:endParaRPr>
          </a:p>
        </p:txBody>
      </p:sp>
      <p:sp>
        <p:nvSpPr>
          <p:cNvPr id="659" name="Google Shape;659;p53"/>
          <p:cNvSpPr txBox="1"/>
          <p:nvPr/>
        </p:nvSpPr>
        <p:spPr>
          <a:xfrm>
            <a:off x="120550" y="964400"/>
            <a:ext cx="8850300" cy="41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Open Sans"/>
                <a:ea typeface="Open Sans"/>
                <a:cs typeface="Open Sans"/>
                <a:sym typeface="Open Sans"/>
              </a:rPr>
              <a:t>XOR</a:t>
            </a:r>
            <a:endParaRPr b="1">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XOR is the global leader in human resource and talent acquisition workflow automation.</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XOR is an enterprise-now SaaS platform that will streamline the most challenging and time-consuming processes in recruiting.</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XOR’s automated hiring management system provides better experience for job candidates to recruiters:</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Attracts the best talent from over 500 sources</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Offers 24/7 customer service</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Supports 103 different languages</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Integrates with major ATS, HRMS and corporate calendar systems</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Gives instant responses from our AI chatbot</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Is GDPR compliant</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Enables Microsoft Azure hosting</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Provides predictive analytics and in-depth reports</a:t>
            </a:r>
            <a:endParaRPr sz="1200">
              <a:latin typeface="Open Sans"/>
              <a:ea typeface="Open Sans"/>
              <a:cs typeface="Open Sans"/>
              <a:sym typeface="Open Sans"/>
            </a:endParaRPr>
          </a:p>
          <a:p>
            <a:pPr marL="0" lvl="0" indent="0" algn="l" rtl="0">
              <a:spcBef>
                <a:spcPts val="0"/>
              </a:spcBef>
              <a:spcAft>
                <a:spcPts val="0"/>
              </a:spcAft>
              <a:buNone/>
            </a:pPr>
            <a:endParaRPr sz="1200" b="1">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p:txBody>
      </p:sp>
      <p:pic>
        <p:nvPicPr>
          <p:cNvPr id="660" name="Google Shape;660;p53"/>
          <p:cNvPicPr preferRelativeResize="0"/>
          <p:nvPr/>
        </p:nvPicPr>
        <p:blipFill>
          <a:blip r:embed="rId3">
            <a:alphaModFix/>
          </a:blip>
          <a:stretch>
            <a:fillRect/>
          </a:stretch>
        </p:blipFill>
        <p:spPr>
          <a:xfrm>
            <a:off x="7692775" y="741625"/>
            <a:ext cx="1178100" cy="589050"/>
          </a:xfrm>
          <a:prstGeom prst="rect">
            <a:avLst/>
          </a:prstGeom>
          <a:noFill/>
          <a:ln>
            <a:noFill/>
          </a:ln>
        </p:spPr>
      </p:pic>
      <p:sp>
        <p:nvSpPr>
          <p:cNvPr id="661" name="Google Shape;661;p53"/>
          <p:cNvSpPr txBox="1"/>
          <p:nvPr/>
        </p:nvSpPr>
        <p:spPr>
          <a:xfrm>
            <a:off x="8797300" y="1424750"/>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662" name="Google Shape;662;p53"/>
          <p:cNvSpPr txBox="1"/>
          <p:nvPr/>
        </p:nvSpPr>
        <p:spPr>
          <a:xfrm>
            <a:off x="2665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
        <p:nvSpPr>
          <p:cNvPr id="663" name="Google Shape;663;p53"/>
          <p:cNvSpPr/>
          <p:nvPr/>
        </p:nvSpPr>
        <p:spPr>
          <a:xfrm>
            <a:off x="7617400" y="665450"/>
            <a:ext cx="1307400" cy="7593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3"/>
          <p:cNvSpPr txBox="1"/>
          <p:nvPr/>
        </p:nvSpPr>
        <p:spPr>
          <a:xfrm>
            <a:off x="15100" y="4701000"/>
            <a:ext cx="91440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dirty="0">
                <a:latin typeface="Open Sans"/>
                <a:ea typeface="Open Sans"/>
                <a:cs typeface="Open Sans"/>
                <a:sym typeface="Open Sans"/>
              </a:rPr>
              <a:t>[1] </a:t>
            </a:r>
            <a:r>
              <a:rPr lang="en" sz="700" i="1" u="sng" dirty="0">
                <a:solidFill>
                  <a:schemeClr val="bg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https://www.google.com/search?q=xor+ai+recruiting</a:t>
            </a:r>
            <a:endParaRPr sz="700" i="1" dirty="0">
              <a:solidFill>
                <a:schemeClr val="bg1"/>
              </a:solidFill>
              <a:latin typeface="Open Sans"/>
              <a:ea typeface="Open Sans"/>
              <a:cs typeface="Open Sans"/>
              <a:sym typeface="Open Sans"/>
            </a:endParaRPr>
          </a:p>
          <a:p>
            <a:pPr marL="0" lvl="0" indent="0" algn="l" rtl="0">
              <a:spcBef>
                <a:spcPts val="0"/>
              </a:spcBef>
              <a:spcAft>
                <a:spcPts val="0"/>
              </a:spcAft>
              <a:buNone/>
            </a:pPr>
            <a:r>
              <a:rPr lang="en" sz="700" i="1" dirty="0">
                <a:latin typeface="Open Sans"/>
                <a:ea typeface="Open Sans"/>
                <a:cs typeface="Open Sans"/>
                <a:sym typeface="Open Sans"/>
              </a:rPr>
              <a:t>[2] https://www.xor.ai/</a:t>
            </a:r>
            <a:endParaRPr sz="700" i="1" dirty="0">
              <a:latin typeface="Open Sans"/>
              <a:ea typeface="Open Sans"/>
              <a:cs typeface="Open Sans"/>
              <a:sym typeface="Open Sans"/>
            </a:endParaRPr>
          </a:p>
        </p:txBody>
      </p:sp>
      <p:sp>
        <p:nvSpPr>
          <p:cNvPr id="665" name="Google Shape;665;p53"/>
          <p:cNvSpPr txBox="1"/>
          <p:nvPr/>
        </p:nvSpPr>
        <p:spPr>
          <a:xfrm>
            <a:off x="630575" y="992150"/>
            <a:ext cx="531600" cy="4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[2]</a:t>
            </a:r>
            <a:endParaRPr sz="1000">
              <a:latin typeface="Average"/>
              <a:ea typeface="Average"/>
              <a:cs typeface="Average"/>
              <a:sym typeface="Average"/>
            </a:endParaRPr>
          </a:p>
        </p:txBody>
      </p:sp>
      <p:sp>
        <p:nvSpPr>
          <p:cNvPr id="666" name="Google Shape;666;p53"/>
          <p:cNvSpPr txBox="1"/>
          <p:nvPr/>
        </p:nvSpPr>
        <p:spPr>
          <a:xfrm>
            <a:off x="7692775" y="2077325"/>
            <a:ext cx="704700" cy="4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[2]</a:t>
            </a:r>
            <a:endParaRPr sz="1000">
              <a:latin typeface="Average"/>
              <a:ea typeface="Average"/>
              <a:cs typeface="Average"/>
              <a:sym typeface="Average"/>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0"/>
        <p:cNvGrpSpPr/>
        <p:nvPr/>
      </p:nvGrpSpPr>
      <p:grpSpPr>
        <a:xfrm>
          <a:off x="0" y="0"/>
          <a:ext cx="0" cy="0"/>
          <a:chOff x="0" y="0"/>
          <a:chExt cx="0" cy="0"/>
        </a:xfrm>
      </p:grpSpPr>
      <p:sp>
        <p:nvSpPr>
          <p:cNvPr id="671" name="Google Shape;671;p54"/>
          <p:cNvSpPr txBox="1">
            <a:spLocks noGrp="1"/>
          </p:cNvSpPr>
          <p:nvPr>
            <p:ph type="title"/>
          </p:nvPr>
        </p:nvSpPr>
        <p:spPr>
          <a:xfrm>
            <a:off x="136000" y="1925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100" b="1">
                <a:latin typeface="Average"/>
                <a:ea typeface="Average"/>
                <a:cs typeface="Average"/>
                <a:sym typeface="Average"/>
              </a:rPr>
              <a:t>Market Research - Recruitment Tools</a:t>
            </a:r>
            <a:endParaRPr sz="3100" b="1">
              <a:latin typeface="Average"/>
              <a:ea typeface="Average"/>
              <a:cs typeface="Average"/>
              <a:sym typeface="Average"/>
            </a:endParaRPr>
          </a:p>
        </p:txBody>
      </p:sp>
      <p:sp>
        <p:nvSpPr>
          <p:cNvPr id="672" name="Google Shape;672;p54"/>
          <p:cNvSpPr txBox="1"/>
          <p:nvPr/>
        </p:nvSpPr>
        <p:spPr>
          <a:xfrm>
            <a:off x="120550" y="964400"/>
            <a:ext cx="8850300" cy="41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b="1">
              <a:latin typeface="Open Sans"/>
              <a:ea typeface="Open Sans"/>
              <a:cs typeface="Open Sans"/>
              <a:sym typeface="Open Sans"/>
            </a:endParaRPr>
          </a:p>
          <a:p>
            <a:pPr marL="0" lvl="0" indent="0" algn="l" rtl="0">
              <a:spcBef>
                <a:spcPts val="0"/>
              </a:spcBef>
              <a:spcAft>
                <a:spcPts val="0"/>
              </a:spcAft>
              <a:buNone/>
            </a:pPr>
            <a:r>
              <a:rPr lang="en" b="1">
                <a:latin typeface="Open Sans"/>
                <a:ea typeface="Open Sans"/>
                <a:cs typeface="Open Sans"/>
                <a:sym typeface="Open Sans"/>
              </a:rPr>
              <a:t>Eightfold</a:t>
            </a:r>
            <a:endParaRPr b="1">
              <a:latin typeface="Open Sans"/>
              <a:ea typeface="Open Sans"/>
              <a:cs typeface="Open Sans"/>
              <a:sym typeface="Open Sans"/>
            </a:endParaRPr>
          </a:p>
          <a:p>
            <a:pPr marL="0" lvl="0" indent="0" algn="l" rtl="0">
              <a:spcBef>
                <a:spcPts val="0"/>
              </a:spcBef>
              <a:spcAft>
                <a:spcPts val="0"/>
              </a:spcAft>
              <a:buNone/>
            </a:pPr>
            <a:endParaRPr sz="1200" b="1">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Eightfold is using AI to guide career site visitors to the right open jobs.  Using data from a resume, they are able to predict which open reqs make sense for a given individual, and thus can greatly increase the conversion rate into your ATS.</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Eightfold’s Talent Acquisition solution solves the problems of modern recruiting, bending back the rising cost of hiring and freeing recruiters to focus on landing great candidates instead of repeating administrative tasks.</a:t>
            </a:r>
            <a:endParaRPr sz="1200">
              <a:latin typeface="Open Sans"/>
              <a:ea typeface="Open Sans"/>
              <a:cs typeface="Open Sans"/>
              <a:sym typeface="Open Sans"/>
            </a:endParaRPr>
          </a:p>
          <a:p>
            <a:pPr marL="45720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Key capabilities of eightfold talent acquisition include: </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ATS and HRIS Integration - Centralize, de-dupe, clean, enrich, and update talent profiles.</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Calibration - The most powerful screening system ever built cuts sourcing time 90%. </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Talent Network - Source from your own unique pool of ready candidates for maximum candidate quality. </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Instant Pipeline - Get a ranked list of top candidates for every position. </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Personalized CRM - Targeted emails get 7x greater response than InMail. </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Built-In Scheduling - Set up interviews right from the platform, saving time and hassle. </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Talent Analytics - Real-time insights eliminate costly manual reporting. </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latin typeface="Open Sans"/>
                <a:ea typeface="Open Sans"/>
                <a:cs typeface="Open Sans"/>
                <a:sym typeface="Open Sans"/>
              </a:rPr>
              <a:t>Resume Book Upload - Bulk import thousands of resumes and create talent profiles in seconds.</a:t>
            </a:r>
            <a:endParaRPr sz="1200">
              <a:latin typeface="Open Sans"/>
              <a:ea typeface="Open Sans"/>
              <a:cs typeface="Open Sans"/>
              <a:sym typeface="Open Sans"/>
            </a:endParaRPr>
          </a:p>
          <a:p>
            <a:pPr marL="0" lvl="0" indent="0" algn="l" rtl="0">
              <a:spcBef>
                <a:spcPts val="0"/>
              </a:spcBef>
              <a:spcAft>
                <a:spcPts val="0"/>
              </a:spcAft>
              <a:buNone/>
            </a:pPr>
            <a:endParaRPr sz="1200" b="1">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p:txBody>
      </p:sp>
      <p:pic>
        <p:nvPicPr>
          <p:cNvPr id="673" name="Google Shape;673;p54"/>
          <p:cNvPicPr preferRelativeResize="0"/>
          <p:nvPr/>
        </p:nvPicPr>
        <p:blipFill>
          <a:blip r:embed="rId3">
            <a:alphaModFix/>
          </a:blip>
          <a:stretch>
            <a:fillRect/>
          </a:stretch>
        </p:blipFill>
        <p:spPr>
          <a:xfrm>
            <a:off x="7710700" y="717650"/>
            <a:ext cx="1123300" cy="620425"/>
          </a:xfrm>
          <a:prstGeom prst="rect">
            <a:avLst/>
          </a:prstGeom>
          <a:noFill/>
          <a:ln>
            <a:noFill/>
          </a:ln>
        </p:spPr>
      </p:pic>
      <p:sp>
        <p:nvSpPr>
          <p:cNvPr id="674" name="Google Shape;674;p54"/>
          <p:cNvSpPr txBox="1"/>
          <p:nvPr/>
        </p:nvSpPr>
        <p:spPr>
          <a:xfrm>
            <a:off x="8834000" y="1412275"/>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675" name="Google Shape;675;p54"/>
          <p:cNvSpPr txBox="1"/>
          <p:nvPr/>
        </p:nvSpPr>
        <p:spPr>
          <a:xfrm>
            <a:off x="2665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a:p>
            <a:pPr marL="0" lvl="0" indent="0" algn="l" rtl="0">
              <a:spcBef>
                <a:spcPts val="0"/>
              </a:spcBef>
              <a:spcAft>
                <a:spcPts val="0"/>
              </a:spcAft>
              <a:buNone/>
            </a:pPr>
            <a:endParaRPr sz="700" i="1">
              <a:latin typeface="Open Sans"/>
              <a:ea typeface="Open Sans"/>
              <a:cs typeface="Open Sans"/>
              <a:sym typeface="Open Sans"/>
            </a:endParaRPr>
          </a:p>
        </p:txBody>
      </p:sp>
      <p:sp>
        <p:nvSpPr>
          <p:cNvPr id="676" name="Google Shape;676;p54"/>
          <p:cNvSpPr/>
          <p:nvPr/>
        </p:nvSpPr>
        <p:spPr>
          <a:xfrm>
            <a:off x="7618650" y="648213"/>
            <a:ext cx="1307400" cy="7593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4"/>
          <p:cNvSpPr txBox="1"/>
          <p:nvPr/>
        </p:nvSpPr>
        <p:spPr>
          <a:xfrm>
            <a:off x="120550" y="4676175"/>
            <a:ext cx="91440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dirty="0">
                <a:latin typeface="Open Sans"/>
                <a:ea typeface="Open Sans"/>
                <a:cs typeface="Open Sans"/>
                <a:sym typeface="Open Sans"/>
              </a:rPr>
              <a:t>[1] </a:t>
            </a:r>
            <a:r>
              <a:rPr lang="en" sz="700" i="1" u="sng" dirty="0">
                <a:solidFill>
                  <a:schemeClr val="bg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https://www.google.com/search?q=eightfold+ai+tool</a:t>
            </a:r>
            <a:endParaRPr sz="700" i="1" dirty="0">
              <a:solidFill>
                <a:schemeClr val="bg1"/>
              </a:solidFill>
              <a:latin typeface="Open Sans"/>
              <a:ea typeface="Open Sans"/>
              <a:cs typeface="Open Sans"/>
              <a:sym typeface="Open Sans"/>
            </a:endParaRPr>
          </a:p>
          <a:p>
            <a:pPr marL="0" lvl="0" indent="0" algn="l" rtl="0">
              <a:spcBef>
                <a:spcPts val="0"/>
              </a:spcBef>
              <a:spcAft>
                <a:spcPts val="0"/>
              </a:spcAft>
              <a:buNone/>
            </a:pPr>
            <a:r>
              <a:rPr lang="en" sz="700" i="1" dirty="0">
                <a:latin typeface="Open Sans"/>
                <a:ea typeface="Open Sans"/>
                <a:cs typeface="Open Sans"/>
                <a:sym typeface="Open Sans"/>
              </a:rPr>
              <a:t>[2]  https://eightfold.ai/</a:t>
            </a:r>
            <a:endParaRPr sz="700" i="1" dirty="0">
              <a:latin typeface="Open Sans"/>
              <a:ea typeface="Open Sans"/>
              <a:cs typeface="Open Sans"/>
              <a:sym typeface="Open Sans"/>
            </a:endParaRPr>
          </a:p>
        </p:txBody>
      </p:sp>
      <p:sp>
        <p:nvSpPr>
          <p:cNvPr id="678" name="Google Shape;678;p54"/>
          <p:cNvSpPr txBox="1"/>
          <p:nvPr/>
        </p:nvSpPr>
        <p:spPr>
          <a:xfrm>
            <a:off x="1100400" y="1149850"/>
            <a:ext cx="7047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[2]</a:t>
            </a:r>
            <a:endParaRPr sz="1000">
              <a:latin typeface="Average"/>
              <a:ea typeface="Average"/>
              <a:cs typeface="Average"/>
              <a:sym typeface="Average"/>
            </a:endParaRPr>
          </a:p>
        </p:txBody>
      </p:sp>
      <p:sp>
        <p:nvSpPr>
          <p:cNvPr id="679" name="Google Shape;679;p54"/>
          <p:cNvSpPr txBox="1"/>
          <p:nvPr/>
        </p:nvSpPr>
        <p:spPr>
          <a:xfrm>
            <a:off x="4416666" y="2764909"/>
            <a:ext cx="7121700" cy="8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Average"/>
              <a:ea typeface="Average"/>
              <a:cs typeface="Average"/>
              <a:sym typeface="Average"/>
            </a:endParaRPr>
          </a:p>
        </p:txBody>
      </p:sp>
      <p:sp>
        <p:nvSpPr>
          <p:cNvPr id="680" name="Google Shape;680;p54"/>
          <p:cNvSpPr txBox="1"/>
          <p:nvPr/>
        </p:nvSpPr>
        <p:spPr>
          <a:xfrm>
            <a:off x="4055475" y="2619663"/>
            <a:ext cx="4326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[2]</a:t>
            </a:r>
            <a:endParaRPr sz="1000">
              <a:latin typeface="Average"/>
              <a:ea typeface="Average"/>
              <a:cs typeface="Average"/>
              <a:sym typeface="Average"/>
            </a:endParaRPr>
          </a:p>
        </p:txBody>
      </p:sp>
      <p:sp>
        <p:nvSpPr>
          <p:cNvPr id="681" name="Google Shape;681;p54"/>
          <p:cNvSpPr txBox="1"/>
          <p:nvPr/>
        </p:nvSpPr>
        <p:spPr>
          <a:xfrm>
            <a:off x="8333500" y="2621200"/>
            <a:ext cx="704700" cy="46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000">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6"/>
        <p:cNvGrpSpPr/>
        <p:nvPr/>
      </p:nvGrpSpPr>
      <p:grpSpPr>
        <a:xfrm>
          <a:off x="0" y="0"/>
          <a:ext cx="0" cy="0"/>
          <a:chOff x="0" y="0"/>
          <a:chExt cx="0" cy="0"/>
        </a:xfrm>
      </p:grpSpPr>
      <p:sp>
        <p:nvSpPr>
          <p:cNvPr id="147" name="Google Shape;147;p19"/>
          <p:cNvSpPr txBox="1">
            <a:spLocks noGrp="1"/>
          </p:cNvSpPr>
          <p:nvPr>
            <p:ph type="title"/>
          </p:nvPr>
        </p:nvSpPr>
        <p:spPr>
          <a:xfrm>
            <a:off x="230850" y="832950"/>
            <a:ext cx="4068900" cy="3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Open Sans"/>
                <a:ea typeface="Open Sans"/>
                <a:cs typeface="Open Sans"/>
                <a:sym typeface="Open Sans"/>
              </a:rPr>
              <a:t>Benchmark and incorporate AI-powered recruiting tools to support sourcing, screening and interviewing candidates to adhere to D&amp;I guidelines of recruitment and retention</a:t>
            </a:r>
            <a:endParaRPr sz="1700">
              <a:latin typeface="Open Sans"/>
              <a:ea typeface="Open Sans"/>
              <a:cs typeface="Open Sans"/>
              <a:sym typeface="Open Sans"/>
            </a:endParaRPr>
          </a:p>
        </p:txBody>
      </p:sp>
      <p:sp>
        <p:nvSpPr>
          <p:cNvPr id="148" name="Google Shape;148;p19"/>
          <p:cNvSpPr txBox="1"/>
          <p:nvPr/>
        </p:nvSpPr>
        <p:spPr>
          <a:xfrm>
            <a:off x="230850" y="81525"/>
            <a:ext cx="8807400" cy="85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chemeClr val="lt1"/>
                </a:solidFill>
                <a:latin typeface="Average"/>
                <a:ea typeface="Average"/>
                <a:cs typeface="Average"/>
                <a:sym typeface="Average"/>
              </a:rPr>
              <a:t>Project Scope</a:t>
            </a:r>
            <a:endParaRPr sz="4800" b="1">
              <a:latin typeface="Average"/>
              <a:ea typeface="Average"/>
              <a:cs typeface="Average"/>
              <a:sym typeface="Average"/>
            </a:endParaRPr>
          </a:p>
        </p:txBody>
      </p:sp>
      <p:pic>
        <p:nvPicPr>
          <p:cNvPr id="149" name="Google Shape;149;p19"/>
          <p:cNvPicPr preferRelativeResize="0"/>
          <p:nvPr/>
        </p:nvPicPr>
        <p:blipFill>
          <a:blip r:embed="rId3">
            <a:alphaModFix/>
          </a:blip>
          <a:stretch>
            <a:fillRect/>
          </a:stretch>
        </p:blipFill>
        <p:spPr>
          <a:xfrm>
            <a:off x="4856275" y="1332225"/>
            <a:ext cx="4068900" cy="2659025"/>
          </a:xfrm>
          <a:prstGeom prst="rect">
            <a:avLst/>
          </a:prstGeom>
          <a:noFill/>
          <a:ln>
            <a:noFill/>
          </a:ln>
        </p:spPr>
      </p:pic>
      <p:sp>
        <p:nvSpPr>
          <p:cNvPr id="150" name="Google Shape;150;p19"/>
          <p:cNvSpPr txBox="1"/>
          <p:nvPr/>
        </p:nvSpPr>
        <p:spPr>
          <a:xfrm>
            <a:off x="8761200" y="3991250"/>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151" name="Google Shape;151;p19"/>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https://www.clipartkey.com/view/TbbbJw_diversity-and-inclusion-icon/</a:t>
            </a:r>
            <a:endParaRPr sz="700" i="1">
              <a:latin typeface="Open Sans"/>
              <a:ea typeface="Open Sans"/>
              <a:cs typeface="Open Sans"/>
              <a:sym typeface="Open Sans"/>
            </a:endParaRPr>
          </a:p>
        </p:txBody>
      </p:sp>
      <p:sp>
        <p:nvSpPr>
          <p:cNvPr id="152" name="Google Shape;152;p19"/>
          <p:cNvSpPr/>
          <p:nvPr/>
        </p:nvSpPr>
        <p:spPr>
          <a:xfrm>
            <a:off x="157200" y="1256550"/>
            <a:ext cx="4356000" cy="26304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85"/>
        <p:cNvGrpSpPr/>
        <p:nvPr/>
      </p:nvGrpSpPr>
      <p:grpSpPr>
        <a:xfrm>
          <a:off x="0" y="0"/>
          <a:ext cx="0" cy="0"/>
          <a:chOff x="0" y="0"/>
          <a:chExt cx="0" cy="0"/>
        </a:xfrm>
      </p:grpSpPr>
      <p:sp>
        <p:nvSpPr>
          <p:cNvPr id="686" name="Google Shape;686;p55"/>
          <p:cNvSpPr txBox="1">
            <a:spLocks noGrp="1"/>
          </p:cNvSpPr>
          <p:nvPr>
            <p:ph type="title"/>
          </p:nvPr>
        </p:nvSpPr>
        <p:spPr>
          <a:xfrm>
            <a:off x="120900" y="1925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Benchmarking Tools</a:t>
            </a:r>
            <a:endParaRPr sz="3000" b="1">
              <a:latin typeface="Average"/>
              <a:ea typeface="Average"/>
              <a:cs typeface="Average"/>
              <a:sym typeface="Average"/>
            </a:endParaRPr>
          </a:p>
        </p:txBody>
      </p:sp>
      <p:pic>
        <p:nvPicPr>
          <p:cNvPr id="687" name="Google Shape;687;p55"/>
          <p:cNvPicPr preferRelativeResize="0"/>
          <p:nvPr/>
        </p:nvPicPr>
        <p:blipFill>
          <a:blip r:embed="rId3">
            <a:alphaModFix/>
          </a:blip>
          <a:stretch>
            <a:fillRect/>
          </a:stretch>
        </p:blipFill>
        <p:spPr>
          <a:xfrm>
            <a:off x="4182375" y="1248826"/>
            <a:ext cx="822425" cy="380850"/>
          </a:xfrm>
          <a:prstGeom prst="rect">
            <a:avLst/>
          </a:prstGeom>
          <a:noFill/>
          <a:ln>
            <a:noFill/>
          </a:ln>
        </p:spPr>
      </p:pic>
      <p:pic>
        <p:nvPicPr>
          <p:cNvPr id="688" name="Google Shape;688;p55"/>
          <p:cNvPicPr preferRelativeResize="0"/>
          <p:nvPr/>
        </p:nvPicPr>
        <p:blipFill>
          <a:blip r:embed="rId4">
            <a:alphaModFix/>
          </a:blip>
          <a:stretch>
            <a:fillRect/>
          </a:stretch>
        </p:blipFill>
        <p:spPr>
          <a:xfrm>
            <a:off x="2422450" y="1233650"/>
            <a:ext cx="761700" cy="380850"/>
          </a:xfrm>
          <a:prstGeom prst="rect">
            <a:avLst/>
          </a:prstGeom>
          <a:noFill/>
          <a:ln>
            <a:noFill/>
          </a:ln>
        </p:spPr>
      </p:pic>
      <p:pic>
        <p:nvPicPr>
          <p:cNvPr id="689" name="Google Shape;689;p55"/>
          <p:cNvPicPr preferRelativeResize="0"/>
          <p:nvPr/>
        </p:nvPicPr>
        <p:blipFill>
          <a:blip r:embed="rId5">
            <a:alphaModFix/>
          </a:blip>
          <a:stretch>
            <a:fillRect/>
          </a:stretch>
        </p:blipFill>
        <p:spPr>
          <a:xfrm>
            <a:off x="6003025" y="1253575"/>
            <a:ext cx="761700" cy="380850"/>
          </a:xfrm>
          <a:prstGeom prst="rect">
            <a:avLst/>
          </a:prstGeom>
          <a:noFill/>
          <a:ln>
            <a:noFill/>
          </a:ln>
        </p:spPr>
      </p:pic>
      <p:pic>
        <p:nvPicPr>
          <p:cNvPr id="690" name="Google Shape;690;p55"/>
          <p:cNvPicPr preferRelativeResize="0"/>
          <p:nvPr/>
        </p:nvPicPr>
        <p:blipFill>
          <a:blip r:embed="rId6">
            <a:alphaModFix/>
          </a:blip>
          <a:stretch>
            <a:fillRect/>
          </a:stretch>
        </p:blipFill>
        <p:spPr>
          <a:xfrm>
            <a:off x="7606813" y="1248825"/>
            <a:ext cx="822425" cy="380850"/>
          </a:xfrm>
          <a:prstGeom prst="rect">
            <a:avLst/>
          </a:prstGeom>
          <a:noFill/>
          <a:ln>
            <a:noFill/>
          </a:ln>
        </p:spPr>
      </p:pic>
      <p:pic>
        <p:nvPicPr>
          <p:cNvPr id="691" name="Google Shape;691;p55"/>
          <p:cNvPicPr preferRelativeResize="0"/>
          <p:nvPr/>
        </p:nvPicPr>
        <p:blipFill>
          <a:blip r:embed="rId7">
            <a:alphaModFix/>
          </a:blip>
          <a:stretch>
            <a:fillRect/>
          </a:stretch>
        </p:blipFill>
        <p:spPr>
          <a:xfrm>
            <a:off x="1907388" y="1755500"/>
            <a:ext cx="7117171" cy="3199650"/>
          </a:xfrm>
          <a:prstGeom prst="rect">
            <a:avLst/>
          </a:prstGeom>
          <a:noFill/>
          <a:ln>
            <a:noFill/>
          </a:ln>
        </p:spPr>
      </p:pic>
      <p:pic>
        <p:nvPicPr>
          <p:cNvPr id="692" name="Google Shape;692;p55"/>
          <p:cNvPicPr preferRelativeResize="0"/>
          <p:nvPr/>
        </p:nvPicPr>
        <p:blipFill>
          <a:blip r:embed="rId8">
            <a:alphaModFix/>
          </a:blip>
          <a:stretch>
            <a:fillRect/>
          </a:stretch>
        </p:blipFill>
        <p:spPr>
          <a:xfrm>
            <a:off x="156000" y="1755500"/>
            <a:ext cx="1785525" cy="3199650"/>
          </a:xfrm>
          <a:prstGeom prst="rect">
            <a:avLst/>
          </a:prstGeom>
          <a:noFill/>
          <a:ln>
            <a:noFill/>
          </a:ln>
        </p:spPr>
      </p:pic>
      <p:pic>
        <p:nvPicPr>
          <p:cNvPr id="693" name="Google Shape;693;p55"/>
          <p:cNvPicPr preferRelativeResize="0"/>
          <p:nvPr/>
        </p:nvPicPr>
        <p:blipFill>
          <a:blip r:embed="rId9">
            <a:alphaModFix/>
          </a:blip>
          <a:stretch>
            <a:fillRect/>
          </a:stretch>
        </p:blipFill>
        <p:spPr>
          <a:xfrm>
            <a:off x="677213" y="1233652"/>
            <a:ext cx="743097" cy="380838"/>
          </a:xfrm>
          <a:prstGeom prst="rect">
            <a:avLst/>
          </a:prstGeom>
          <a:noFill/>
          <a:ln>
            <a:noFill/>
          </a:ln>
        </p:spPr>
      </p:pic>
      <p:sp>
        <p:nvSpPr>
          <p:cNvPr id="694" name="Google Shape;694;p55"/>
          <p:cNvSpPr txBox="1"/>
          <p:nvPr/>
        </p:nvSpPr>
        <p:spPr>
          <a:xfrm>
            <a:off x="344200" y="892175"/>
            <a:ext cx="1409100" cy="30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verage"/>
                <a:ea typeface="Average"/>
                <a:cs typeface="Average"/>
                <a:sym typeface="Average"/>
              </a:rPr>
              <a:t>SmartRecruiters</a:t>
            </a:r>
            <a:endParaRPr>
              <a:latin typeface="Average"/>
              <a:ea typeface="Average"/>
              <a:cs typeface="Average"/>
              <a:sym typeface="Average"/>
            </a:endParaRPr>
          </a:p>
        </p:txBody>
      </p:sp>
      <p:sp>
        <p:nvSpPr>
          <p:cNvPr id="695" name="Google Shape;695;p55"/>
          <p:cNvSpPr txBox="1"/>
          <p:nvPr/>
        </p:nvSpPr>
        <p:spPr>
          <a:xfrm>
            <a:off x="2086513" y="892175"/>
            <a:ext cx="1409100" cy="30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XOR</a:t>
            </a:r>
            <a:endParaRPr>
              <a:latin typeface="Average"/>
              <a:ea typeface="Average"/>
              <a:cs typeface="Average"/>
              <a:sym typeface="Average"/>
            </a:endParaRPr>
          </a:p>
        </p:txBody>
      </p:sp>
      <p:sp>
        <p:nvSpPr>
          <p:cNvPr id="696" name="Google Shape;696;p55"/>
          <p:cNvSpPr txBox="1"/>
          <p:nvPr/>
        </p:nvSpPr>
        <p:spPr>
          <a:xfrm>
            <a:off x="3828838" y="899763"/>
            <a:ext cx="1409100" cy="30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AllyO</a:t>
            </a:r>
            <a:endParaRPr>
              <a:latin typeface="Average"/>
              <a:ea typeface="Average"/>
              <a:cs typeface="Average"/>
              <a:sym typeface="Average"/>
            </a:endParaRPr>
          </a:p>
        </p:txBody>
      </p:sp>
      <p:sp>
        <p:nvSpPr>
          <p:cNvPr id="697" name="Google Shape;697;p55"/>
          <p:cNvSpPr txBox="1"/>
          <p:nvPr/>
        </p:nvSpPr>
        <p:spPr>
          <a:xfrm>
            <a:off x="5679313" y="902138"/>
            <a:ext cx="1409100" cy="30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Eightfold</a:t>
            </a:r>
            <a:endParaRPr>
              <a:latin typeface="Average"/>
              <a:ea typeface="Average"/>
              <a:cs typeface="Average"/>
              <a:sym typeface="Average"/>
            </a:endParaRPr>
          </a:p>
        </p:txBody>
      </p:sp>
      <p:sp>
        <p:nvSpPr>
          <p:cNvPr id="698" name="Google Shape;698;p55"/>
          <p:cNvSpPr txBox="1"/>
          <p:nvPr/>
        </p:nvSpPr>
        <p:spPr>
          <a:xfrm>
            <a:off x="7313488" y="899763"/>
            <a:ext cx="1409100" cy="30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verage"/>
                <a:ea typeface="Average"/>
                <a:cs typeface="Average"/>
                <a:sym typeface="Average"/>
              </a:rPr>
              <a:t>Paradox - Olivia</a:t>
            </a:r>
            <a:endParaRPr>
              <a:latin typeface="Average"/>
              <a:ea typeface="Average"/>
              <a:cs typeface="Average"/>
              <a:sym typeface="Average"/>
            </a:endParaRPr>
          </a:p>
        </p:txBody>
      </p:sp>
      <p:sp>
        <p:nvSpPr>
          <p:cNvPr id="699" name="Google Shape;699;p55"/>
          <p:cNvSpPr/>
          <p:nvPr/>
        </p:nvSpPr>
        <p:spPr>
          <a:xfrm>
            <a:off x="375775" y="970775"/>
            <a:ext cx="1330800" cy="6975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5"/>
          <p:cNvSpPr/>
          <p:nvPr/>
        </p:nvSpPr>
        <p:spPr>
          <a:xfrm>
            <a:off x="2125675" y="970775"/>
            <a:ext cx="1330800" cy="6975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5"/>
          <p:cNvSpPr/>
          <p:nvPr/>
        </p:nvSpPr>
        <p:spPr>
          <a:xfrm>
            <a:off x="3922075" y="970775"/>
            <a:ext cx="1330800" cy="6975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5"/>
          <p:cNvSpPr/>
          <p:nvPr/>
        </p:nvSpPr>
        <p:spPr>
          <a:xfrm>
            <a:off x="5718475" y="970775"/>
            <a:ext cx="1330800" cy="6975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7360225" y="970775"/>
            <a:ext cx="1330800" cy="6975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5"/>
          <p:cNvSpPr/>
          <p:nvPr/>
        </p:nvSpPr>
        <p:spPr>
          <a:xfrm>
            <a:off x="156575" y="1769300"/>
            <a:ext cx="8866500" cy="31857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5" name="Google Shape;705;p55"/>
          <p:cNvCxnSpPr/>
          <p:nvPr/>
        </p:nvCxnSpPr>
        <p:spPr>
          <a:xfrm flipH="1">
            <a:off x="1933725" y="1777125"/>
            <a:ext cx="7800" cy="3186300"/>
          </a:xfrm>
          <a:prstGeom prst="straightConnector1">
            <a:avLst/>
          </a:prstGeom>
          <a:noFill/>
          <a:ln w="28575" cap="flat" cmpd="sng">
            <a:solidFill>
              <a:schemeClr val="dk2"/>
            </a:solidFill>
            <a:prstDash val="solid"/>
            <a:round/>
            <a:headEnd type="none" w="med" len="med"/>
            <a:tailEnd type="none" w="med" len="med"/>
          </a:ln>
        </p:spPr>
      </p:cxnSp>
      <p:cxnSp>
        <p:nvCxnSpPr>
          <p:cNvPr id="706" name="Google Shape;706;p55"/>
          <p:cNvCxnSpPr/>
          <p:nvPr/>
        </p:nvCxnSpPr>
        <p:spPr>
          <a:xfrm flipH="1">
            <a:off x="3683200" y="1777125"/>
            <a:ext cx="7800" cy="3186300"/>
          </a:xfrm>
          <a:prstGeom prst="straightConnector1">
            <a:avLst/>
          </a:prstGeom>
          <a:noFill/>
          <a:ln w="28575" cap="flat" cmpd="sng">
            <a:solidFill>
              <a:schemeClr val="dk2"/>
            </a:solidFill>
            <a:prstDash val="solid"/>
            <a:round/>
            <a:headEnd type="none" w="med" len="med"/>
            <a:tailEnd type="none" w="med" len="med"/>
          </a:ln>
        </p:spPr>
      </p:cxnSp>
      <p:cxnSp>
        <p:nvCxnSpPr>
          <p:cNvPr id="707" name="Google Shape;707;p55"/>
          <p:cNvCxnSpPr/>
          <p:nvPr/>
        </p:nvCxnSpPr>
        <p:spPr>
          <a:xfrm flipH="1">
            <a:off x="5462075" y="1777125"/>
            <a:ext cx="7800" cy="3186300"/>
          </a:xfrm>
          <a:prstGeom prst="straightConnector1">
            <a:avLst/>
          </a:prstGeom>
          <a:noFill/>
          <a:ln w="28575" cap="flat" cmpd="sng">
            <a:solidFill>
              <a:schemeClr val="dk2"/>
            </a:solidFill>
            <a:prstDash val="solid"/>
            <a:round/>
            <a:headEnd type="none" w="med" len="med"/>
            <a:tailEnd type="none" w="med" len="med"/>
          </a:ln>
        </p:spPr>
      </p:cxnSp>
      <p:cxnSp>
        <p:nvCxnSpPr>
          <p:cNvPr id="708" name="Google Shape;708;p55"/>
          <p:cNvCxnSpPr/>
          <p:nvPr/>
        </p:nvCxnSpPr>
        <p:spPr>
          <a:xfrm flipH="1">
            <a:off x="7240950" y="1762175"/>
            <a:ext cx="7800" cy="3186300"/>
          </a:xfrm>
          <a:prstGeom prst="straightConnector1">
            <a:avLst/>
          </a:prstGeom>
          <a:noFill/>
          <a:ln w="28575" cap="flat" cmpd="sng">
            <a:solidFill>
              <a:schemeClr val="dk2"/>
            </a:solidFill>
            <a:prstDash val="solid"/>
            <a:round/>
            <a:headEnd type="none" w="med" len="med"/>
            <a:tailEnd type="none" w="med" len="med"/>
          </a:ln>
        </p:spPr>
      </p:cxnSp>
      <p:sp>
        <p:nvSpPr>
          <p:cNvPr id="709" name="Google Shape;709;p55"/>
          <p:cNvSpPr txBox="1"/>
          <p:nvPr/>
        </p:nvSpPr>
        <p:spPr>
          <a:xfrm>
            <a:off x="1706575" y="1496150"/>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710" name="Google Shape;710;p55"/>
          <p:cNvSpPr txBox="1"/>
          <p:nvPr/>
        </p:nvSpPr>
        <p:spPr>
          <a:xfrm>
            <a:off x="3456475" y="1496150"/>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711" name="Google Shape;711;p55"/>
          <p:cNvSpPr txBox="1"/>
          <p:nvPr/>
        </p:nvSpPr>
        <p:spPr>
          <a:xfrm>
            <a:off x="5285075" y="1496150"/>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712" name="Google Shape;712;p55"/>
          <p:cNvSpPr txBox="1"/>
          <p:nvPr/>
        </p:nvSpPr>
        <p:spPr>
          <a:xfrm>
            <a:off x="7063950" y="1496150"/>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713" name="Google Shape;713;p55"/>
          <p:cNvSpPr txBox="1"/>
          <p:nvPr/>
        </p:nvSpPr>
        <p:spPr>
          <a:xfrm>
            <a:off x="8691025" y="1496150"/>
            <a:ext cx="361800" cy="33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999999"/>
                </a:solidFill>
                <a:latin typeface="Open Sans"/>
                <a:ea typeface="Open Sans"/>
                <a:cs typeface="Open Sans"/>
                <a:sym typeface="Open Sans"/>
              </a:rPr>
              <a:t>[1]</a:t>
            </a:r>
            <a:endParaRPr sz="600">
              <a:solidFill>
                <a:srgbClr val="999999"/>
              </a:solidFill>
            </a:endParaRPr>
          </a:p>
        </p:txBody>
      </p:sp>
      <p:sp>
        <p:nvSpPr>
          <p:cNvPr id="714" name="Google Shape;714;p55"/>
          <p:cNvSpPr txBox="1"/>
          <p:nvPr/>
        </p:nvSpPr>
        <p:spPr>
          <a:xfrm>
            <a:off x="14350" y="4948475"/>
            <a:ext cx="90381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dirty="0">
                <a:latin typeface="Open Sans"/>
                <a:ea typeface="Open Sans"/>
                <a:cs typeface="Open Sans"/>
                <a:sym typeface="Open Sans"/>
              </a:rPr>
              <a:t>[1]  https://www.smartrecruiters.com/recruiting-software/smartrecruit/  </a:t>
            </a:r>
            <a:r>
              <a:rPr lang="en" sz="700" i="1" dirty="0">
                <a:solidFill>
                  <a:schemeClr val="bg1"/>
                </a:solidFill>
                <a:latin typeface="Open Sans"/>
                <a:ea typeface="Open Sans"/>
                <a:cs typeface="Open Sans"/>
                <a:sym typeface="Open Sans"/>
              </a:rPr>
              <a:t>&amp; </a:t>
            </a:r>
            <a:r>
              <a:rPr lang="en" sz="700" i="1" dirty="0">
                <a:solidFill>
                  <a:schemeClr val="bg1"/>
                </a:solidFill>
                <a:uFill>
                  <a:noFill/>
                </a:uFill>
                <a:latin typeface="Open Sans"/>
                <a:ea typeface="Open Sans"/>
                <a:cs typeface="Open Sans"/>
                <a:sym typeface="Open Sans"/>
                <a:hlinkClick r:id="rId10">
                  <a:extLst>
                    <a:ext uri="{A12FA001-AC4F-418D-AE19-62706E023703}">
                      <ahyp:hlinkClr xmlns:ahyp="http://schemas.microsoft.com/office/drawing/2018/hyperlinkcolor" val="tx"/>
                    </a:ext>
                  </a:extLst>
                </a:hlinkClick>
              </a:rPr>
              <a:t>https://www.capterra.com/recruiting-software/compare/191075-176982-123833-191163/AllyO-vs-Eightfold-ai-vs-SmartRecruiters-vs-XOR-AI</a:t>
            </a:r>
            <a:endParaRPr sz="700" i="1" dirty="0">
              <a:solidFill>
                <a:schemeClr val="bg1"/>
              </a:solidFill>
              <a:latin typeface="Open Sans"/>
              <a:ea typeface="Open Sans"/>
              <a:cs typeface="Open Sans"/>
              <a:sym typeface="Open Sans"/>
            </a:endParaRPr>
          </a:p>
          <a:p>
            <a:pPr marL="0" lvl="0" indent="0" algn="l" rtl="0">
              <a:spcBef>
                <a:spcPts val="0"/>
              </a:spcBef>
              <a:spcAft>
                <a:spcPts val="0"/>
              </a:spcAft>
              <a:buNone/>
            </a:pPr>
            <a:endParaRPr sz="700" i="1" dirty="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p56"/>
          <p:cNvSpPr txBox="1">
            <a:spLocks noGrp="1"/>
          </p:cNvSpPr>
          <p:nvPr>
            <p:ph type="title"/>
          </p:nvPr>
        </p:nvSpPr>
        <p:spPr>
          <a:xfrm>
            <a:off x="136000" y="40100"/>
            <a:ext cx="8902200" cy="6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Average"/>
                <a:ea typeface="Average"/>
                <a:cs typeface="Average"/>
                <a:sym typeface="Average"/>
              </a:rPr>
              <a:t>AI Tool Functions</a:t>
            </a:r>
            <a:endParaRPr sz="3000" b="1">
              <a:latin typeface="Average"/>
              <a:ea typeface="Average"/>
              <a:cs typeface="Average"/>
              <a:sym typeface="Average"/>
            </a:endParaRPr>
          </a:p>
        </p:txBody>
      </p:sp>
      <p:pic>
        <p:nvPicPr>
          <p:cNvPr id="720" name="Google Shape;720;p56"/>
          <p:cNvPicPr preferRelativeResize="0"/>
          <p:nvPr/>
        </p:nvPicPr>
        <p:blipFill>
          <a:blip r:embed="rId3">
            <a:alphaModFix/>
          </a:blip>
          <a:stretch>
            <a:fillRect/>
          </a:stretch>
        </p:blipFill>
        <p:spPr>
          <a:xfrm>
            <a:off x="461575" y="624500"/>
            <a:ext cx="8012549" cy="4238700"/>
          </a:xfrm>
          <a:prstGeom prst="rect">
            <a:avLst/>
          </a:prstGeom>
          <a:noFill/>
          <a:ln>
            <a:noFill/>
          </a:ln>
        </p:spPr>
      </p:pic>
      <p:sp>
        <p:nvSpPr>
          <p:cNvPr id="721" name="Google Shape;721;p56"/>
          <p:cNvSpPr txBox="1"/>
          <p:nvPr/>
        </p:nvSpPr>
        <p:spPr>
          <a:xfrm>
            <a:off x="8474125" y="624500"/>
            <a:ext cx="435600" cy="4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722" name="Google Shape;722;p56"/>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https://medium.com/@oleksii_kh/hr-is-your-new-hr-5-example-of-using-machine-learning-in-human-resources-a380ef4a77ff</a:t>
            </a:r>
            <a:endParaRPr sz="700" i="1">
              <a:latin typeface="Open Sans"/>
              <a:ea typeface="Open Sans"/>
              <a:cs typeface="Open Sans"/>
              <a:sym typeface="Open Sans"/>
            </a:endParaRPr>
          </a:p>
        </p:txBody>
      </p:sp>
      <p:sp>
        <p:nvSpPr>
          <p:cNvPr id="723" name="Google Shape;723;p56"/>
          <p:cNvSpPr/>
          <p:nvPr/>
        </p:nvSpPr>
        <p:spPr>
          <a:xfrm>
            <a:off x="697550" y="4269800"/>
            <a:ext cx="1507800" cy="2844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7"/>
        <p:cNvGrpSpPr/>
        <p:nvPr/>
      </p:nvGrpSpPr>
      <p:grpSpPr>
        <a:xfrm>
          <a:off x="0" y="0"/>
          <a:ext cx="0" cy="0"/>
          <a:chOff x="0" y="0"/>
          <a:chExt cx="0" cy="0"/>
        </a:xfrm>
      </p:grpSpPr>
      <p:sp>
        <p:nvSpPr>
          <p:cNvPr id="728" name="Google Shape;728;p57"/>
          <p:cNvSpPr txBox="1">
            <a:spLocks noGrp="1"/>
          </p:cNvSpPr>
          <p:nvPr>
            <p:ph type="title"/>
          </p:nvPr>
        </p:nvSpPr>
        <p:spPr>
          <a:xfrm>
            <a:off x="311700" y="2348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FFFFFF"/>
                </a:solidFill>
                <a:latin typeface="Average"/>
                <a:ea typeface="Average"/>
                <a:cs typeface="Average"/>
                <a:sym typeface="Average"/>
              </a:rPr>
              <a:t>Planning User Stories and Burndown Chart</a:t>
            </a:r>
            <a:endParaRPr sz="4800" b="1">
              <a:solidFill>
                <a:srgbClr val="FFFFFF"/>
              </a:solidFill>
              <a:latin typeface="Average"/>
              <a:ea typeface="Average"/>
              <a:cs typeface="Average"/>
              <a:sym typeface="Average"/>
            </a:endParaRPr>
          </a:p>
        </p:txBody>
      </p:sp>
      <p:pic>
        <p:nvPicPr>
          <p:cNvPr id="729" name="Google Shape;729;p57"/>
          <p:cNvPicPr preferRelativeResize="0"/>
          <p:nvPr/>
        </p:nvPicPr>
        <p:blipFill>
          <a:blip r:embed="rId3">
            <a:alphaModFix/>
          </a:blip>
          <a:stretch>
            <a:fillRect/>
          </a:stretch>
        </p:blipFill>
        <p:spPr>
          <a:xfrm>
            <a:off x="2324475" y="2015350"/>
            <a:ext cx="4636574" cy="2694150"/>
          </a:xfrm>
          <a:prstGeom prst="rect">
            <a:avLst/>
          </a:prstGeom>
          <a:noFill/>
          <a:ln>
            <a:noFill/>
          </a:ln>
        </p:spPr>
      </p:pic>
      <p:sp>
        <p:nvSpPr>
          <p:cNvPr id="730" name="Google Shape;730;p57"/>
          <p:cNvSpPr txBox="1"/>
          <p:nvPr/>
        </p:nvSpPr>
        <p:spPr>
          <a:xfrm>
            <a:off x="6961050" y="2015350"/>
            <a:ext cx="568800" cy="43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latin typeface="Average"/>
                <a:ea typeface="Average"/>
                <a:cs typeface="Average"/>
                <a:sym typeface="Average"/>
              </a:rPr>
              <a:t>[1]</a:t>
            </a:r>
            <a:endParaRPr sz="1000">
              <a:solidFill>
                <a:srgbClr val="FFFFFF"/>
              </a:solidFill>
              <a:latin typeface="Average"/>
              <a:ea typeface="Average"/>
              <a:cs typeface="Average"/>
              <a:sym typeface="Average"/>
            </a:endParaRPr>
          </a:p>
        </p:txBody>
      </p:sp>
      <p:sp>
        <p:nvSpPr>
          <p:cNvPr id="731" name="Google Shape;731;p57"/>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solidFill>
                  <a:srgbClr val="FFFFFF"/>
                </a:solidFill>
                <a:latin typeface="Open Sans"/>
                <a:ea typeface="Open Sans"/>
                <a:cs typeface="Open Sans"/>
                <a:sym typeface="Open Sans"/>
              </a:rPr>
              <a:t>[1] https://www.ntaskmanager.com/blog/best-scrum-tools/</a:t>
            </a:r>
            <a:endParaRPr sz="700" i="1">
              <a:solidFill>
                <a:srgbClr val="FFFFFF"/>
              </a:solidFill>
              <a:latin typeface="Open Sans"/>
              <a:ea typeface="Open Sans"/>
              <a:cs typeface="Open Sans"/>
              <a:sym typeface="Open Sans"/>
            </a:endParaRPr>
          </a:p>
          <a:p>
            <a:pPr marL="0" lvl="0" indent="0" algn="l" rtl="0">
              <a:spcBef>
                <a:spcPts val="0"/>
              </a:spcBef>
              <a:spcAft>
                <a:spcPts val="0"/>
              </a:spcAft>
              <a:buNone/>
            </a:pPr>
            <a:endParaRPr sz="700" i="1">
              <a:solidFill>
                <a:srgbClr val="FFFFFF"/>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35"/>
        <p:cNvGrpSpPr/>
        <p:nvPr/>
      </p:nvGrpSpPr>
      <p:grpSpPr>
        <a:xfrm>
          <a:off x="0" y="0"/>
          <a:ext cx="0" cy="0"/>
          <a:chOff x="0" y="0"/>
          <a:chExt cx="0" cy="0"/>
        </a:xfrm>
      </p:grpSpPr>
      <p:graphicFrame>
        <p:nvGraphicFramePr>
          <p:cNvPr id="736" name="Google Shape;736;p58"/>
          <p:cNvGraphicFramePr/>
          <p:nvPr/>
        </p:nvGraphicFramePr>
        <p:xfrm>
          <a:off x="210200" y="91700"/>
          <a:ext cx="8723575" cy="4812625"/>
        </p:xfrm>
        <a:graphic>
          <a:graphicData uri="http://schemas.openxmlformats.org/drawingml/2006/table">
            <a:tbl>
              <a:tblPr>
                <a:noFill/>
                <a:tableStyleId>{7DDFA390-2932-45CA-9716-9152723308C4}</a:tableStyleId>
              </a:tblPr>
              <a:tblGrid>
                <a:gridCol w="4147275">
                  <a:extLst>
                    <a:ext uri="{9D8B030D-6E8A-4147-A177-3AD203B41FA5}">
                      <a16:colId xmlns:a16="http://schemas.microsoft.com/office/drawing/2014/main" val="20000"/>
                    </a:ext>
                  </a:extLst>
                </a:gridCol>
                <a:gridCol w="3933750">
                  <a:extLst>
                    <a:ext uri="{9D8B030D-6E8A-4147-A177-3AD203B41FA5}">
                      <a16:colId xmlns:a16="http://schemas.microsoft.com/office/drawing/2014/main" val="20001"/>
                    </a:ext>
                  </a:extLst>
                </a:gridCol>
                <a:gridCol w="642550">
                  <a:extLst>
                    <a:ext uri="{9D8B030D-6E8A-4147-A177-3AD203B41FA5}">
                      <a16:colId xmlns:a16="http://schemas.microsoft.com/office/drawing/2014/main" val="20002"/>
                    </a:ext>
                  </a:extLst>
                </a:gridCol>
              </a:tblGrid>
              <a:tr h="485925">
                <a:tc>
                  <a:txBody>
                    <a:bodyPr/>
                    <a:lstStyle/>
                    <a:p>
                      <a:pPr marL="0" lvl="0" indent="0" algn="ctr" rtl="0">
                        <a:lnSpc>
                          <a:spcPct val="115000"/>
                        </a:lnSpc>
                        <a:spcBef>
                          <a:spcPts val="0"/>
                        </a:spcBef>
                        <a:spcAft>
                          <a:spcPts val="0"/>
                        </a:spcAft>
                        <a:buNone/>
                      </a:pPr>
                      <a:r>
                        <a:rPr lang="en" sz="1200" b="1">
                          <a:solidFill>
                            <a:srgbClr val="FFFFFF"/>
                          </a:solidFill>
                          <a:latin typeface="Open Sans"/>
                          <a:ea typeface="Open Sans"/>
                          <a:cs typeface="Open Sans"/>
                          <a:sym typeface="Open Sans"/>
                        </a:rPr>
                        <a:t>Epic 1 - User Stories </a:t>
                      </a:r>
                      <a:endParaRPr sz="1200" b="1">
                        <a:solidFill>
                          <a:srgbClr val="FFFFFF"/>
                        </a:solidFill>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200" b="1">
                          <a:solidFill>
                            <a:srgbClr val="FFFFFF"/>
                          </a:solidFill>
                          <a:latin typeface="Open Sans"/>
                          <a:ea typeface="Open Sans"/>
                          <a:cs typeface="Open Sans"/>
                          <a:sym typeface="Open Sans"/>
                        </a:rPr>
                        <a:t>Acceptance Criteria</a:t>
                      </a:r>
                      <a:endParaRPr sz="1200" b="1">
                        <a:solidFill>
                          <a:srgbClr val="FFFFFF"/>
                        </a:solidFill>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200" b="1">
                          <a:solidFill>
                            <a:srgbClr val="FFFFFF"/>
                          </a:solidFill>
                          <a:latin typeface="Open Sans"/>
                          <a:ea typeface="Open Sans"/>
                          <a:cs typeface="Open Sans"/>
                          <a:sym typeface="Open Sans"/>
                        </a:rPr>
                        <a:t>Story Points</a:t>
                      </a:r>
                      <a:endParaRPr sz="1200" b="1">
                        <a:solidFill>
                          <a:srgbClr val="FFFFFF"/>
                        </a:solidFill>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12325">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an HR Professional, I want to know about steps involved in recruitment process to have a clear understanding of the recruitment process </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The steps should start from the stage when candidate enters recruiting funnel until when he/she is hired.</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3</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912325">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an HR Professional, I want to know about the most time consuming part of recruitment process to identify the bottlenecks </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Consult with colleagues and recruiters</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3</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912325">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an HR Professional, I want to know about the challenges of recruitment process to identify those areas as gaps/challenges that need to be bridged </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Consult with colleagues and recruiters</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3</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912325">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an HR Professional, I want to carry out a survey to know more about an employee's experience during recruitment and onboarding to know the sentiment </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More than 80% of the company's employees including recent hires should have participated in the survey</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2</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677400">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an HR Professional, I want to list down all the various channels that are used for resume sourcing </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Consult with colleagues and recruiters</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3</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0"/>
        <p:cNvGrpSpPr/>
        <p:nvPr/>
      </p:nvGrpSpPr>
      <p:grpSpPr>
        <a:xfrm>
          <a:off x="0" y="0"/>
          <a:ext cx="0" cy="0"/>
          <a:chOff x="0" y="0"/>
          <a:chExt cx="0" cy="0"/>
        </a:xfrm>
      </p:grpSpPr>
      <p:graphicFrame>
        <p:nvGraphicFramePr>
          <p:cNvPr id="741" name="Google Shape;741;p59"/>
          <p:cNvGraphicFramePr/>
          <p:nvPr/>
        </p:nvGraphicFramePr>
        <p:xfrm>
          <a:off x="210200" y="91700"/>
          <a:ext cx="8723575" cy="4812625"/>
        </p:xfrm>
        <a:graphic>
          <a:graphicData uri="http://schemas.openxmlformats.org/drawingml/2006/table">
            <a:tbl>
              <a:tblPr>
                <a:noFill/>
                <a:tableStyleId>{7DDFA390-2932-45CA-9716-9152723308C4}</a:tableStyleId>
              </a:tblPr>
              <a:tblGrid>
                <a:gridCol w="4147275">
                  <a:extLst>
                    <a:ext uri="{9D8B030D-6E8A-4147-A177-3AD203B41FA5}">
                      <a16:colId xmlns:a16="http://schemas.microsoft.com/office/drawing/2014/main" val="20000"/>
                    </a:ext>
                  </a:extLst>
                </a:gridCol>
                <a:gridCol w="3933750">
                  <a:extLst>
                    <a:ext uri="{9D8B030D-6E8A-4147-A177-3AD203B41FA5}">
                      <a16:colId xmlns:a16="http://schemas.microsoft.com/office/drawing/2014/main" val="20001"/>
                    </a:ext>
                  </a:extLst>
                </a:gridCol>
                <a:gridCol w="642550">
                  <a:extLst>
                    <a:ext uri="{9D8B030D-6E8A-4147-A177-3AD203B41FA5}">
                      <a16:colId xmlns:a16="http://schemas.microsoft.com/office/drawing/2014/main" val="20002"/>
                    </a:ext>
                  </a:extLst>
                </a:gridCol>
              </a:tblGrid>
              <a:tr h="485925">
                <a:tc>
                  <a:txBody>
                    <a:bodyPr/>
                    <a:lstStyle/>
                    <a:p>
                      <a:pPr marL="0" lvl="0" indent="0" algn="ctr" rtl="0">
                        <a:lnSpc>
                          <a:spcPct val="115000"/>
                        </a:lnSpc>
                        <a:spcBef>
                          <a:spcPts val="0"/>
                        </a:spcBef>
                        <a:spcAft>
                          <a:spcPts val="0"/>
                        </a:spcAft>
                        <a:buNone/>
                      </a:pPr>
                      <a:r>
                        <a:rPr lang="en" sz="1200" b="1">
                          <a:solidFill>
                            <a:srgbClr val="FFFFFF"/>
                          </a:solidFill>
                          <a:latin typeface="Open Sans"/>
                          <a:ea typeface="Open Sans"/>
                          <a:cs typeface="Open Sans"/>
                          <a:sym typeface="Open Sans"/>
                        </a:rPr>
                        <a:t>Epic 2 - User Stories </a:t>
                      </a:r>
                      <a:endParaRPr sz="1200" b="1">
                        <a:solidFill>
                          <a:srgbClr val="FFFFFF"/>
                        </a:solidFill>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200" b="1">
                          <a:solidFill>
                            <a:srgbClr val="FFFFFF"/>
                          </a:solidFill>
                          <a:latin typeface="Open Sans"/>
                          <a:ea typeface="Open Sans"/>
                          <a:cs typeface="Open Sans"/>
                          <a:sym typeface="Open Sans"/>
                        </a:rPr>
                        <a:t>Acceptance Criteria</a:t>
                      </a:r>
                      <a:endParaRPr sz="1200" b="1">
                        <a:solidFill>
                          <a:srgbClr val="FFFFFF"/>
                        </a:solidFill>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200" b="1">
                          <a:solidFill>
                            <a:srgbClr val="FFFFFF"/>
                          </a:solidFill>
                          <a:latin typeface="Open Sans"/>
                          <a:ea typeface="Open Sans"/>
                          <a:cs typeface="Open Sans"/>
                          <a:sym typeface="Open Sans"/>
                        </a:rPr>
                        <a:t>Story Points</a:t>
                      </a:r>
                      <a:endParaRPr sz="1200" b="1">
                        <a:solidFill>
                          <a:srgbClr val="FFFFFF"/>
                        </a:solidFill>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912325">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 Research Analyst, I want to perform market research on different recruitment tools currently available </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Perform comparative analysis on different tools by doing surveys, interviews, focus groups and customer observation</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3</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1"/>
                  </a:ext>
                </a:extLst>
              </a:tr>
              <a:tr h="912325">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 Research Analyst, I want to categorise the tools that help meet challenges of existing recruitment process </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Tools identified should be segmented into 3 categories based on the number of challenges that a particular tool helps to meet</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5</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2"/>
                  </a:ext>
                </a:extLst>
              </a:tr>
              <a:tr h="912325">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 Research Analyst, I want to carry out SWOT analysis against implementation of each tool </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Create report based on SWOT analysis and compare score for each of the tools</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5</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3"/>
                  </a:ext>
                </a:extLst>
              </a:tr>
              <a:tr h="912325">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 Sprint Consolidator,  I want to document the tool functionalities </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The documentation is reviewed/approved by the development team</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1</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4"/>
                  </a:ext>
                </a:extLst>
              </a:tr>
              <a:tr h="677400">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As a Sprint Colidator, I want to consolidate the findings of the scrum team for Sprint Review 1</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Set up meetings with the scrum team and consolidate findings and the team’s progress</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200">
                          <a:latin typeface="Open Sans"/>
                          <a:ea typeface="Open Sans"/>
                          <a:cs typeface="Open Sans"/>
                          <a:sym typeface="Open Sans"/>
                        </a:rPr>
                        <a:t>2</a:t>
                      </a:r>
                      <a:endParaRPr sz="1200">
                        <a:latin typeface="Open Sans"/>
                        <a:ea typeface="Open Sans"/>
                        <a:cs typeface="Open Sans"/>
                        <a:sym typeface="Open Sans"/>
                      </a:endParaRPr>
                    </a:p>
                  </a:txBody>
                  <a:tcPr marL="28575" marR="28575" marT="19050" marB="19050" anchor="ctr">
                    <a:lnL w="28575" cap="flat" cmpd="sng">
                      <a:solidFill>
                        <a:srgbClr val="B7B7B7"/>
                      </a:solidFill>
                      <a:prstDash val="solid"/>
                      <a:round/>
                      <a:headEnd type="none" w="sm" len="sm"/>
                      <a:tailEnd type="none" w="sm" len="sm"/>
                    </a:lnL>
                    <a:lnR w="28575" cap="flat" cmpd="sng">
                      <a:solidFill>
                        <a:srgbClr val="B7B7B7"/>
                      </a:solidFill>
                      <a:prstDash val="solid"/>
                      <a:round/>
                      <a:headEnd type="none" w="sm" len="sm"/>
                      <a:tailEnd type="none" w="sm" len="sm"/>
                    </a:lnR>
                    <a:lnT w="28575" cap="flat" cmpd="sng">
                      <a:solidFill>
                        <a:srgbClr val="B7B7B7"/>
                      </a:solidFill>
                      <a:prstDash val="solid"/>
                      <a:round/>
                      <a:headEnd type="none" w="sm" len="sm"/>
                      <a:tailEnd type="none" w="sm" len="sm"/>
                    </a:lnT>
                    <a:lnB w="28575" cap="flat" cmpd="sng">
                      <a:solidFill>
                        <a:srgbClr val="B7B7B7"/>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45"/>
        <p:cNvGrpSpPr/>
        <p:nvPr/>
      </p:nvGrpSpPr>
      <p:grpSpPr>
        <a:xfrm>
          <a:off x="0" y="0"/>
          <a:ext cx="0" cy="0"/>
          <a:chOff x="0" y="0"/>
          <a:chExt cx="0" cy="0"/>
        </a:xfrm>
      </p:grpSpPr>
      <p:sp>
        <p:nvSpPr>
          <p:cNvPr id="746" name="Google Shape;746;p60"/>
          <p:cNvSpPr txBox="1">
            <a:spLocks noGrp="1"/>
          </p:cNvSpPr>
          <p:nvPr>
            <p:ph type="title"/>
          </p:nvPr>
        </p:nvSpPr>
        <p:spPr>
          <a:xfrm>
            <a:off x="311700" y="2224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1"/>
                </a:solidFill>
                <a:latin typeface="Average"/>
                <a:ea typeface="Average"/>
                <a:cs typeface="Average"/>
                <a:sym typeface="Average"/>
              </a:rPr>
              <a:t>Burndown Chart</a:t>
            </a:r>
            <a:endParaRPr sz="3600" b="1">
              <a:solidFill>
                <a:schemeClr val="lt1"/>
              </a:solidFill>
              <a:latin typeface="Average"/>
              <a:ea typeface="Average"/>
              <a:cs typeface="Average"/>
              <a:sym typeface="Average"/>
            </a:endParaRPr>
          </a:p>
        </p:txBody>
      </p:sp>
      <p:pic>
        <p:nvPicPr>
          <p:cNvPr id="747" name="Google Shape;747;p60"/>
          <p:cNvPicPr preferRelativeResize="0"/>
          <p:nvPr/>
        </p:nvPicPr>
        <p:blipFill>
          <a:blip r:embed="rId3">
            <a:alphaModFix/>
          </a:blip>
          <a:stretch>
            <a:fillRect/>
          </a:stretch>
        </p:blipFill>
        <p:spPr>
          <a:xfrm>
            <a:off x="152400" y="947575"/>
            <a:ext cx="8839200" cy="388333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1"/>
        <p:cNvGrpSpPr/>
        <p:nvPr/>
      </p:nvGrpSpPr>
      <p:grpSpPr>
        <a:xfrm>
          <a:off x="0" y="0"/>
          <a:ext cx="0" cy="0"/>
          <a:chOff x="0" y="0"/>
          <a:chExt cx="0" cy="0"/>
        </a:xfrm>
      </p:grpSpPr>
      <p:sp>
        <p:nvSpPr>
          <p:cNvPr id="752" name="Google Shape;752;p61"/>
          <p:cNvSpPr txBox="1"/>
          <p:nvPr/>
        </p:nvSpPr>
        <p:spPr>
          <a:xfrm>
            <a:off x="7554025" y="638750"/>
            <a:ext cx="1211700" cy="76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FFFFFF"/>
                </a:solidFill>
                <a:latin typeface="Average"/>
                <a:ea typeface="Average"/>
                <a:cs typeface="Average"/>
                <a:sym typeface="Average"/>
              </a:rPr>
              <a:t>[1]</a:t>
            </a:r>
            <a:endParaRPr sz="600">
              <a:solidFill>
                <a:srgbClr val="FFFFFF"/>
              </a:solidFill>
              <a:latin typeface="Average"/>
              <a:ea typeface="Average"/>
              <a:cs typeface="Average"/>
              <a:sym typeface="Average"/>
            </a:endParaRPr>
          </a:p>
        </p:txBody>
      </p:sp>
      <p:pic>
        <p:nvPicPr>
          <p:cNvPr id="753" name="Google Shape;753;p61"/>
          <p:cNvPicPr preferRelativeResize="0"/>
          <p:nvPr/>
        </p:nvPicPr>
        <p:blipFill>
          <a:blip r:embed="rId3">
            <a:alphaModFix/>
          </a:blip>
          <a:stretch>
            <a:fillRect/>
          </a:stretch>
        </p:blipFill>
        <p:spPr>
          <a:xfrm>
            <a:off x="1851250" y="638750"/>
            <a:ext cx="5610832" cy="3866000"/>
          </a:xfrm>
          <a:prstGeom prst="rect">
            <a:avLst/>
          </a:prstGeom>
          <a:noFill/>
          <a:ln>
            <a:noFill/>
          </a:ln>
        </p:spPr>
      </p:pic>
      <p:sp>
        <p:nvSpPr>
          <p:cNvPr id="754" name="Google Shape;754;p61"/>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solidFill>
                  <a:srgbClr val="FFFFFF"/>
                </a:solidFill>
                <a:latin typeface="Open Sans"/>
                <a:ea typeface="Open Sans"/>
                <a:cs typeface="Open Sans"/>
                <a:sym typeface="Open Sans"/>
              </a:rPr>
              <a:t>[1] https://images.app.goo.gl/yGFtDc5sHYWB1zPNA</a:t>
            </a:r>
            <a:endParaRPr sz="700" i="1">
              <a:solidFill>
                <a:srgbClr val="FFFFFF"/>
              </a:solidFill>
              <a:latin typeface="Open Sans"/>
              <a:ea typeface="Open Sans"/>
              <a:cs typeface="Open Sans"/>
              <a:sym typeface="Open Sans"/>
            </a:endParaRPr>
          </a:p>
          <a:p>
            <a:pPr marL="0" lvl="0" indent="0" algn="l"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440025" y="55375"/>
            <a:ext cx="8358900" cy="87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Objectives</a:t>
            </a:r>
            <a:endParaRPr b="1">
              <a:latin typeface="Average"/>
              <a:ea typeface="Average"/>
              <a:cs typeface="Average"/>
              <a:sym typeface="Average"/>
            </a:endParaRPr>
          </a:p>
        </p:txBody>
      </p:sp>
      <p:sp>
        <p:nvSpPr>
          <p:cNvPr id="158" name="Google Shape;158;p20"/>
          <p:cNvSpPr txBox="1">
            <a:spLocks noGrp="1"/>
          </p:cNvSpPr>
          <p:nvPr>
            <p:ph type="body" idx="4294967295"/>
          </p:nvPr>
        </p:nvSpPr>
        <p:spPr>
          <a:xfrm>
            <a:off x="269275" y="1440500"/>
            <a:ext cx="8520600" cy="3342600"/>
          </a:xfrm>
          <a:prstGeom prst="rect">
            <a:avLst/>
          </a:prstGeom>
        </p:spPr>
        <p:txBody>
          <a:bodyPr spcFirstLastPara="1" wrap="square" lIns="91425" tIns="91425" rIns="91425" bIns="91425" anchor="t" anchorCtr="0">
            <a:noAutofit/>
          </a:bodyPr>
          <a:lstStyle/>
          <a:p>
            <a:pPr marL="457200" lvl="0" indent="-311150" algn="just" rtl="0">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Gain insights on the existing recruitment process of traditional screening and shortlisting candidates by holding knowledge transfer sessions with the subject matter experts (HR Specialists, Recruiters, etc)</a:t>
            </a:r>
            <a:br>
              <a:rPr lang="en"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just" rtl="0">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Determine the most promising methods for recruiting diverse candidates and remove existing unconscious bias. Automate the on going rote functionality of recruiting by integrating artificial intelligence such as machine learning or predictive algorithms.</a:t>
            </a:r>
            <a:br>
              <a:rPr lang="en"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just" rtl="0">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Perform market research on different recruitment tools currently available and propose best fit.</a:t>
            </a:r>
            <a:br>
              <a:rPr lang="en"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just" rtl="0">
              <a:spcBef>
                <a:spcPts val="0"/>
              </a:spcBef>
              <a:spcAft>
                <a:spcPts val="0"/>
              </a:spcAft>
              <a:buClr>
                <a:srgbClr val="000000"/>
              </a:buClr>
              <a:buSzPts val="1300"/>
              <a:buFont typeface="Open Sans"/>
              <a:buChar char="❏"/>
            </a:pPr>
            <a:r>
              <a:rPr lang="en" sz="1300">
                <a:solidFill>
                  <a:srgbClr val="000000"/>
                </a:solidFill>
                <a:latin typeface="Open Sans"/>
                <a:ea typeface="Open Sans"/>
                <a:cs typeface="Open Sans"/>
                <a:sym typeface="Open Sans"/>
              </a:rPr>
              <a:t>Design a better candidate experience</a:t>
            </a:r>
            <a:endParaRPr sz="1300">
              <a:solidFill>
                <a:srgbClr val="000000"/>
              </a:solidFill>
              <a:latin typeface="Open Sans"/>
              <a:ea typeface="Open Sans"/>
              <a:cs typeface="Open Sans"/>
              <a:sym typeface="Open Sans"/>
            </a:endParaRPr>
          </a:p>
        </p:txBody>
      </p:sp>
      <p:sp>
        <p:nvSpPr>
          <p:cNvPr id="159" name="Google Shape;159;p20"/>
          <p:cNvSpPr/>
          <p:nvPr/>
        </p:nvSpPr>
        <p:spPr>
          <a:xfrm>
            <a:off x="231175" y="1090325"/>
            <a:ext cx="8596800" cy="3291600"/>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381025" y="143650"/>
            <a:ext cx="8287500" cy="759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Key Initiatives</a:t>
            </a:r>
            <a:endParaRPr b="1">
              <a:latin typeface="Average"/>
              <a:ea typeface="Average"/>
              <a:cs typeface="Average"/>
              <a:sym typeface="Average"/>
            </a:endParaRPr>
          </a:p>
        </p:txBody>
      </p:sp>
      <p:grpSp>
        <p:nvGrpSpPr>
          <p:cNvPr id="165" name="Google Shape;165;p21"/>
          <p:cNvGrpSpPr/>
          <p:nvPr/>
        </p:nvGrpSpPr>
        <p:grpSpPr>
          <a:xfrm>
            <a:off x="77900" y="2104850"/>
            <a:ext cx="3108228" cy="1410674"/>
            <a:chOff x="232234" y="1986789"/>
            <a:chExt cx="3043403" cy="1289700"/>
          </a:xfrm>
        </p:grpSpPr>
        <p:sp>
          <p:nvSpPr>
            <p:cNvPr id="166" name="Google Shape;166;p21"/>
            <p:cNvSpPr txBox="1"/>
            <p:nvPr/>
          </p:nvSpPr>
          <p:spPr>
            <a:xfrm>
              <a:off x="232234" y="1986789"/>
              <a:ext cx="22152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latin typeface="Average"/>
                  <a:ea typeface="Average"/>
                  <a:cs typeface="Average"/>
                  <a:sym typeface="Average"/>
                </a:rPr>
                <a:t>Candidate Sourcing</a:t>
              </a:r>
              <a:endParaRPr b="1">
                <a:latin typeface="Average"/>
                <a:ea typeface="Average"/>
                <a:cs typeface="Average"/>
                <a:sym typeface="Average"/>
              </a:endParaRPr>
            </a:p>
            <a:p>
              <a:pPr marL="0" lvl="0" indent="0" algn="r" rtl="0">
                <a:spcBef>
                  <a:spcPts val="0"/>
                </a:spcBef>
                <a:spcAft>
                  <a:spcPts val="0"/>
                </a:spcAft>
                <a:buNone/>
              </a:pPr>
              <a:endParaRPr b="1">
                <a:latin typeface="Average"/>
                <a:ea typeface="Average"/>
                <a:cs typeface="Average"/>
                <a:sym typeface="Average"/>
              </a:endParaRPr>
            </a:p>
            <a:p>
              <a:pPr marL="0" lvl="0" indent="0" algn="r" rtl="0">
                <a:spcBef>
                  <a:spcPts val="0"/>
                </a:spcBef>
                <a:spcAft>
                  <a:spcPts val="0"/>
                </a:spcAft>
                <a:buNone/>
              </a:pPr>
              <a:r>
                <a:rPr lang="en">
                  <a:latin typeface="Average"/>
                  <a:ea typeface="Average"/>
                  <a:cs typeface="Average"/>
                  <a:sym typeface="Average"/>
                </a:rPr>
                <a:t>Multi Channel sourcing</a:t>
              </a:r>
              <a:endParaRPr>
                <a:latin typeface="Average"/>
                <a:ea typeface="Average"/>
                <a:cs typeface="Average"/>
                <a:sym typeface="Average"/>
              </a:endParaRPr>
            </a:p>
            <a:p>
              <a:pPr marL="0" lvl="0" indent="0" algn="r" rtl="0">
                <a:spcBef>
                  <a:spcPts val="0"/>
                </a:spcBef>
                <a:spcAft>
                  <a:spcPts val="0"/>
                </a:spcAft>
                <a:buNone/>
              </a:pPr>
              <a:r>
                <a:rPr lang="en">
                  <a:latin typeface="Average"/>
                  <a:ea typeface="Average"/>
                  <a:cs typeface="Average"/>
                  <a:sym typeface="Average"/>
                </a:rPr>
                <a:t>Specify keywords/criteria</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Real-time messages/updates</a:t>
              </a:r>
              <a:endParaRPr>
                <a:latin typeface="Average"/>
                <a:ea typeface="Average"/>
                <a:cs typeface="Average"/>
                <a:sym typeface="Average"/>
              </a:endParaRPr>
            </a:p>
          </p:txBody>
        </p:sp>
        <p:cxnSp>
          <p:nvCxnSpPr>
            <p:cNvPr id="167" name="Google Shape;167;p21"/>
            <p:cNvCxnSpPr/>
            <p:nvPr/>
          </p:nvCxnSpPr>
          <p:spPr>
            <a:xfrm rot="10800000">
              <a:off x="2642038" y="2647950"/>
              <a:ext cx="633600" cy="0"/>
            </a:xfrm>
            <a:prstGeom prst="straightConnector1">
              <a:avLst/>
            </a:prstGeom>
            <a:noFill/>
            <a:ln w="9525" cap="flat" cmpd="sng">
              <a:solidFill>
                <a:srgbClr val="38761D"/>
              </a:solidFill>
              <a:prstDash val="solid"/>
              <a:round/>
              <a:headEnd type="none" w="sm" len="sm"/>
              <a:tailEnd type="oval" w="med" len="med"/>
            </a:ln>
          </p:spPr>
        </p:cxnSp>
      </p:grpSp>
      <p:grpSp>
        <p:nvGrpSpPr>
          <p:cNvPr id="168" name="Google Shape;168;p21"/>
          <p:cNvGrpSpPr/>
          <p:nvPr/>
        </p:nvGrpSpPr>
        <p:grpSpPr>
          <a:xfrm>
            <a:off x="5161527" y="1091500"/>
            <a:ext cx="3912455" cy="1410674"/>
            <a:chOff x="5209838" y="1060340"/>
            <a:chExt cx="3830858" cy="1289700"/>
          </a:xfrm>
        </p:grpSpPr>
        <p:sp>
          <p:nvSpPr>
            <p:cNvPr id="169" name="Google Shape;169;p21"/>
            <p:cNvSpPr txBox="1"/>
            <p:nvPr/>
          </p:nvSpPr>
          <p:spPr>
            <a:xfrm>
              <a:off x="6696496" y="1060340"/>
              <a:ext cx="23442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Average"/>
                  <a:ea typeface="Average"/>
                  <a:cs typeface="Average"/>
                  <a:sym typeface="Average"/>
                </a:rPr>
                <a:t>Candidate Interviews</a:t>
              </a:r>
              <a:endParaRPr b="1">
                <a:latin typeface="Average"/>
                <a:ea typeface="Average"/>
                <a:cs typeface="Average"/>
                <a:sym typeface="Average"/>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0"/>
                </a:spcAft>
                <a:buNone/>
              </a:pPr>
              <a:r>
                <a:rPr lang="en">
                  <a:latin typeface="Average"/>
                  <a:ea typeface="Average"/>
                  <a:cs typeface="Average"/>
                  <a:sym typeface="Average"/>
                </a:rPr>
                <a:t>Interviews with candidates</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Understand facial expressions </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Infer Personality Traits</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Analyze interview transcripts</a:t>
              </a:r>
              <a:endParaRPr>
                <a:latin typeface="Average"/>
                <a:ea typeface="Average"/>
                <a:cs typeface="Average"/>
                <a:sym typeface="Average"/>
              </a:endParaRPr>
            </a:p>
          </p:txBody>
        </p:sp>
        <p:cxnSp>
          <p:nvCxnSpPr>
            <p:cNvPr id="170" name="Google Shape;170;p21"/>
            <p:cNvCxnSpPr/>
            <p:nvPr/>
          </p:nvCxnSpPr>
          <p:spPr>
            <a:xfrm>
              <a:off x="5209838" y="1705200"/>
              <a:ext cx="1286700" cy="0"/>
            </a:xfrm>
            <a:prstGeom prst="straightConnector1">
              <a:avLst/>
            </a:prstGeom>
            <a:noFill/>
            <a:ln w="9525" cap="flat" cmpd="sng">
              <a:solidFill>
                <a:srgbClr val="93C47D"/>
              </a:solidFill>
              <a:prstDash val="solid"/>
              <a:round/>
              <a:headEnd type="none" w="sm" len="sm"/>
              <a:tailEnd type="oval" w="med" len="med"/>
            </a:ln>
          </p:spPr>
        </p:cxnSp>
      </p:grpSp>
      <p:grpSp>
        <p:nvGrpSpPr>
          <p:cNvPr id="171" name="Google Shape;171;p21"/>
          <p:cNvGrpSpPr/>
          <p:nvPr/>
        </p:nvGrpSpPr>
        <p:grpSpPr>
          <a:xfrm>
            <a:off x="5161527" y="3235475"/>
            <a:ext cx="3912456" cy="1410674"/>
            <a:chOff x="5209838" y="3020456"/>
            <a:chExt cx="3830858" cy="1289700"/>
          </a:xfrm>
        </p:grpSpPr>
        <p:sp>
          <p:nvSpPr>
            <p:cNvPr id="172" name="Google Shape;172;p21"/>
            <p:cNvSpPr txBox="1"/>
            <p:nvPr/>
          </p:nvSpPr>
          <p:spPr>
            <a:xfrm>
              <a:off x="6696496" y="3020456"/>
              <a:ext cx="23442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Average"/>
                  <a:ea typeface="Average"/>
                  <a:cs typeface="Average"/>
                  <a:sym typeface="Average"/>
                </a:rPr>
                <a:t>Candidate Screening</a:t>
              </a:r>
              <a:endParaRPr b="1">
                <a:latin typeface="Average"/>
                <a:ea typeface="Average"/>
                <a:cs typeface="Average"/>
                <a:sym typeface="Average"/>
              </a:endParaRPr>
            </a:p>
            <a:p>
              <a:pPr marL="0" lvl="0" indent="0" algn="l" rtl="0">
                <a:spcBef>
                  <a:spcPts val="0"/>
                </a:spcBef>
                <a:spcAft>
                  <a:spcPts val="0"/>
                </a:spcAft>
                <a:buNone/>
              </a:pPr>
              <a:endParaRPr sz="800" b="1">
                <a:latin typeface="Roboto"/>
                <a:ea typeface="Roboto"/>
                <a:cs typeface="Roboto"/>
                <a:sym typeface="Roboto"/>
              </a:endParaRPr>
            </a:p>
            <a:p>
              <a:pPr marL="0" lvl="0" indent="0" algn="l" rtl="0">
                <a:spcBef>
                  <a:spcPts val="0"/>
                </a:spcBef>
                <a:spcAft>
                  <a:spcPts val="0"/>
                </a:spcAft>
                <a:buNone/>
              </a:pPr>
              <a:r>
                <a:rPr lang="en">
                  <a:latin typeface="Average"/>
                  <a:ea typeface="Average"/>
                  <a:cs typeface="Average"/>
                  <a:sym typeface="Average"/>
                </a:rPr>
                <a:t>Key analysis to screen resumes</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Conduct tests and quizzes</a:t>
              </a:r>
              <a:endParaRPr>
                <a:latin typeface="Average"/>
                <a:ea typeface="Average"/>
                <a:cs typeface="Average"/>
                <a:sym typeface="Average"/>
              </a:endParaRPr>
            </a:p>
            <a:p>
              <a:pPr marL="0" lvl="0" indent="0" algn="l" rtl="0">
                <a:spcBef>
                  <a:spcPts val="0"/>
                </a:spcBef>
                <a:spcAft>
                  <a:spcPts val="0"/>
                </a:spcAft>
                <a:buNone/>
              </a:pPr>
              <a:r>
                <a:rPr lang="en">
                  <a:latin typeface="Average"/>
                  <a:ea typeface="Average"/>
                  <a:cs typeface="Average"/>
                  <a:sym typeface="Average"/>
                </a:rPr>
                <a:t>Skill based screening</a:t>
              </a:r>
              <a:endParaRPr>
                <a:latin typeface="Average"/>
                <a:ea typeface="Average"/>
                <a:cs typeface="Average"/>
                <a:sym typeface="Average"/>
              </a:endParaRPr>
            </a:p>
          </p:txBody>
        </p:sp>
        <p:cxnSp>
          <p:nvCxnSpPr>
            <p:cNvPr id="173" name="Google Shape;173;p21"/>
            <p:cNvCxnSpPr/>
            <p:nvPr/>
          </p:nvCxnSpPr>
          <p:spPr>
            <a:xfrm>
              <a:off x="5209838" y="3648300"/>
              <a:ext cx="1286700" cy="0"/>
            </a:xfrm>
            <a:prstGeom prst="straightConnector1">
              <a:avLst/>
            </a:prstGeom>
            <a:noFill/>
            <a:ln w="9525" cap="flat" cmpd="sng">
              <a:solidFill>
                <a:srgbClr val="6AA84F"/>
              </a:solidFill>
              <a:prstDash val="solid"/>
              <a:round/>
              <a:headEnd type="none" w="sm" len="sm"/>
              <a:tailEnd type="oval" w="med" len="med"/>
            </a:ln>
          </p:spPr>
        </p:cxnSp>
      </p:grpSp>
      <p:grpSp>
        <p:nvGrpSpPr>
          <p:cNvPr id="174" name="Google Shape;174;p21"/>
          <p:cNvGrpSpPr/>
          <p:nvPr/>
        </p:nvGrpSpPr>
        <p:grpSpPr>
          <a:xfrm>
            <a:off x="2459539" y="728497"/>
            <a:ext cx="3995658" cy="4146155"/>
            <a:chOff x="2662213" y="676344"/>
            <a:chExt cx="3814835" cy="3790597"/>
          </a:xfrm>
        </p:grpSpPr>
        <p:sp>
          <p:nvSpPr>
            <p:cNvPr id="175" name="Google Shape;175;p21"/>
            <p:cNvSpPr/>
            <p:nvPr/>
          </p:nvSpPr>
          <p:spPr>
            <a:xfrm rot="3600185">
              <a:off x="3169983" y="1184511"/>
              <a:ext cx="2774659" cy="2774659"/>
            </a:xfrm>
            <a:prstGeom prst="blockArc">
              <a:avLst>
                <a:gd name="adj1" fmla="val 12622480"/>
                <a:gd name="adj2" fmla="val 19781569"/>
                <a:gd name="adj3" fmla="val 20773"/>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1"/>
            <p:cNvSpPr/>
            <p:nvPr/>
          </p:nvSpPr>
          <p:spPr>
            <a:xfrm rot="10800000">
              <a:off x="3183490" y="1163229"/>
              <a:ext cx="2774700" cy="2774700"/>
            </a:xfrm>
            <a:prstGeom prst="blockArc">
              <a:avLst>
                <a:gd name="adj1" fmla="val 12622480"/>
                <a:gd name="adj2" fmla="val 19662822"/>
                <a:gd name="adj3" fmla="val 20729"/>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1"/>
            <p:cNvSpPr/>
            <p:nvPr/>
          </p:nvSpPr>
          <p:spPr>
            <a:xfrm rot="-3600185">
              <a:off x="3194618" y="1184114"/>
              <a:ext cx="2774659" cy="2774659"/>
            </a:xfrm>
            <a:prstGeom prst="blockArc">
              <a:avLst>
                <a:gd name="adj1" fmla="val 12622480"/>
                <a:gd name="adj2" fmla="val 19703271"/>
                <a:gd name="adj3" fmla="val 20851"/>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21"/>
            <p:cNvGrpSpPr/>
            <p:nvPr/>
          </p:nvGrpSpPr>
          <p:grpSpPr>
            <a:xfrm rot="-7200165">
              <a:off x="3337679" y="2826785"/>
              <a:ext cx="585011" cy="585536"/>
              <a:chOff x="1967628" y="812211"/>
              <a:chExt cx="588000" cy="588000"/>
            </a:xfrm>
          </p:grpSpPr>
          <p:sp>
            <p:nvSpPr>
              <p:cNvPr id="179" name="Google Shape;179;p21"/>
              <p:cNvSpPr/>
              <p:nvPr/>
            </p:nvSpPr>
            <p:spPr>
              <a:xfrm rot="39023">
                <a:off x="1970909" y="815492"/>
                <a:ext cx="581437" cy="581437"/>
              </a:xfrm>
              <a:prstGeom prst="pie">
                <a:avLst>
                  <a:gd name="adj1" fmla="val 6190354"/>
                  <a:gd name="adj2" fmla="val 14996165"/>
                </a:avLst>
              </a:prstGeom>
              <a:solidFill>
                <a:srgbClr val="38761D"/>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p:nvPr/>
            </p:nvSpPr>
            <p:spPr>
              <a:xfrm rot="10800000">
                <a:off x="1970875" y="815525"/>
                <a:ext cx="581400" cy="581400"/>
              </a:xfrm>
              <a:prstGeom prst="pie">
                <a:avLst>
                  <a:gd name="adj1" fmla="val 4028252"/>
                  <a:gd name="adj2" fmla="val 17183677"/>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21"/>
            <p:cNvGrpSpPr/>
            <p:nvPr/>
          </p:nvGrpSpPr>
          <p:grpSpPr>
            <a:xfrm>
              <a:off x="4264097" y="1180331"/>
              <a:ext cx="585001" cy="585530"/>
              <a:chOff x="1970048" y="811613"/>
              <a:chExt cx="588000" cy="588000"/>
            </a:xfrm>
          </p:grpSpPr>
          <p:sp>
            <p:nvSpPr>
              <p:cNvPr id="182" name="Google Shape;182;p21"/>
              <p:cNvSpPr/>
              <p:nvPr/>
            </p:nvSpPr>
            <p:spPr>
              <a:xfrm rot="39023">
                <a:off x="1973329" y="814894"/>
                <a:ext cx="581437" cy="581437"/>
              </a:xfrm>
              <a:prstGeom prst="pie">
                <a:avLst>
                  <a:gd name="adj1" fmla="val 6190354"/>
                  <a:gd name="adj2" fmla="val 14996165"/>
                </a:avLst>
              </a:prstGeom>
              <a:solidFill>
                <a:srgbClr val="93C47D"/>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rot="10800000">
                <a:off x="1973295" y="814927"/>
                <a:ext cx="581400" cy="581400"/>
              </a:xfrm>
              <a:prstGeom prst="pie">
                <a:avLst>
                  <a:gd name="adj1" fmla="val 4028252"/>
                  <a:gd name="adj2" fmla="val 17183677"/>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1"/>
            <p:cNvGrpSpPr/>
            <p:nvPr/>
          </p:nvGrpSpPr>
          <p:grpSpPr>
            <a:xfrm rot="7200165">
              <a:off x="5229930" y="2804716"/>
              <a:ext cx="585011" cy="585536"/>
              <a:chOff x="1977085" y="811649"/>
              <a:chExt cx="588000" cy="588000"/>
            </a:xfrm>
          </p:grpSpPr>
          <p:sp>
            <p:nvSpPr>
              <p:cNvPr id="185" name="Google Shape;185;p21"/>
              <p:cNvSpPr/>
              <p:nvPr/>
            </p:nvSpPr>
            <p:spPr>
              <a:xfrm rot="39023">
                <a:off x="1980366" y="814930"/>
                <a:ext cx="581437" cy="581437"/>
              </a:xfrm>
              <a:prstGeom prst="pie">
                <a:avLst>
                  <a:gd name="adj1" fmla="val 6190354"/>
                  <a:gd name="adj2" fmla="val 14996165"/>
                </a:avLst>
              </a:prstGeom>
              <a:solidFill>
                <a:srgbClr val="6AA84F"/>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rot="10800000">
                <a:off x="1980332" y="814963"/>
                <a:ext cx="581400" cy="581400"/>
              </a:xfrm>
              <a:prstGeom prst="pie">
                <a:avLst>
                  <a:gd name="adj1" fmla="val 4028252"/>
                  <a:gd name="adj2" fmla="val 17183677"/>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21"/>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 </a:t>
              </a:r>
              <a:endParaRPr sz="1600" b="1">
                <a:solidFill>
                  <a:srgbClr val="FFFFFF"/>
                </a:solidFill>
                <a:latin typeface="Roboto"/>
                <a:ea typeface="Roboto"/>
                <a:cs typeface="Roboto"/>
                <a:sym typeface="Roboto"/>
              </a:endParaRPr>
            </a:p>
          </p:txBody>
        </p:sp>
        <p:sp>
          <p:nvSpPr>
            <p:cNvPr id="188" name="Google Shape;188;p21"/>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 </a:t>
              </a:r>
              <a:endParaRPr sz="1600" b="1">
                <a:solidFill>
                  <a:srgbClr val="FFFFFF"/>
                </a:solidFill>
                <a:latin typeface="Roboto"/>
                <a:ea typeface="Roboto"/>
                <a:cs typeface="Roboto"/>
                <a:sym typeface="Roboto"/>
              </a:endParaRPr>
            </a:p>
          </p:txBody>
        </p:sp>
        <p:sp>
          <p:nvSpPr>
            <p:cNvPr id="189" name="Google Shape;189;p21"/>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grpSp>
      <p:sp>
        <p:nvSpPr>
          <p:cNvPr id="190" name="Google Shape;190;p21"/>
          <p:cNvSpPr txBox="1"/>
          <p:nvPr/>
        </p:nvSpPr>
        <p:spPr>
          <a:xfrm>
            <a:off x="5845775" y="1166025"/>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191" name="Google Shape;191;p21"/>
          <p:cNvSpPr txBox="1"/>
          <p:nvPr/>
        </p:nvSpPr>
        <p:spPr>
          <a:xfrm>
            <a:off x="5725" y="4717125"/>
            <a:ext cx="90381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PowerPoint SmartArt</a:t>
            </a:r>
            <a:endParaRPr sz="700" i="1">
              <a:latin typeface="Open Sans"/>
              <a:ea typeface="Open Sans"/>
              <a:cs typeface="Open Sans"/>
              <a:sym typeface="Open Sans"/>
            </a:endParaRPr>
          </a:p>
          <a:p>
            <a:pPr marL="0" lvl="0" indent="0" algn="l" rtl="0">
              <a:spcBef>
                <a:spcPts val="0"/>
              </a:spcBef>
              <a:spcAft>
                <a:spcPts val="0"/>
              </a:spcAft>
              <a:buNone/>
            </a:pPr>
            <a:r>
              <a:rPr lang="en" sz="700" i="1">
                <a:latin typeface="Open Sans"/>
                <a:ea typeface="Open Sans"/>
                <a:cs typeface="Open Sans"/>
                <a:sym typeface="Open Sans"/>
              </a:rPr>
              <a:t>[2] https://www.hrtechnologist.com/articles/digital-transformation/3-usecases-of-ai-in-recruitment/</a:t>
            </a:r>
            <a:endParaRPr sz="700" i="1">
              <a:latin typeface="Open Sans"/>
              <a:ea typeface="Open Sans"/>
              <a:cs typeface="Open Sans"/>
              <a:sym typeface="Open Sans"/>
            </a:endParaRPr>
          </a:p>
          <a:p>
            <a:pPr marL="0" lvl="0" indent="0" algn="l" rtl="0">
              <a:spcBef>
                <a:spcPts val="0"/>
              </a:spcBef>
              <a:spcAft>
                <a:spcPts val="0"/>
              </a:spcAft>
              <a:buNone/>
            </a:pPr>
            <a:endParaRPr sz="600">
              <a:solidFill>
                <a:srgbClr val="999999"/>
              </a:solidFill>
              <a:latin typeface="Open Sans"/>
              <a:ea typeface="Open Sans"/>
              <a:cs typeface="Open Sans"/>
              <a:sym typeface="Open Sans"/>
            </a:endParaRPr>
          </a:p>
        </p:txBody>
      </p:sp>
      <p:sp>
        <p:nvSpPr>
          <p:cNvPr id="192" name="Google Shape;192;p21"/>
          <p:cNvSpPr txBox="1"/>
          <p:nvPr/>
        </p:nvSpPr>
        <p:spPr>
          <a:xfrm>
            <a:off x="2237925" y="2179025"/>
            <a:ext cx="593400"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[2]</a:t>
            </a:r>
            <a:endParaRPr sz="1000">
              <a:latin typeface="Average"/>
              <a:ea typeface="Average"/>
              <a:cs typeface="Average"/>
              <a:sym typeface="Average"/>
            </a:endParaRPr>
          </a:p>
        </p:txBody>
      </p:sp>
      <p:sp>
        <p:nvSpPr>
          <p:cNvPr id="193" name="Google Shape;193;p21"/>
          <p:cNvSpPr txBox="1"/>
          <p:nvPr/>
        </p:nvSpPr>
        <p:spPr>
          <a:xfrm>
            <a:off x="8399325" y="903250"/>
            <a:ext cx="593400"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[2]</a:t>
            </a:r>
            <a:endParaRPr sz="1000">
              <a:latin typeface="Average"/>
              <a:ea typeface="Average"/>
              <a:cs typeface="Average"/>
              <a:sym typeface="Average"/>
            </a:endParaRPr>
          </a:p>
        </p:txBody>
      </p:sp>
      <p:sp>
        <p:nvSpPr>
          <p:cNvPr id="194" name="Google Shape;194;p21"/>
          <p:cNvSpPr txBox="1"/>
          <p:nvPr/>
        </p:nvSpPr>
        <p:spPr>
          <a:xfrm>
            <a:off x="8399325" y="3235475"/>
            <a:ext cx="593400"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Average"/>
                <a:ea typeface="Average"/>
                <a:cs typeface="Average"/>
                <a:sym typeface="Average"/>
              </a:rPr>
              <a:t>[2]</a:t>
            </a:r>
            <a:endParaRPr sz="1000">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8"/>
        <p:cNvGrpSpPr/>
        <p:nvPr/>
      </p:nvGrpSpPr>
      <p:grpSpPr>
        <a:xfrm>
          <a:off x="0" y="0"/>
          <a:ext cx="0" cy="0"/>
          <a:chOff x="0" y="0"/>
          <a:chExt cx="0" cy="0"/>
        </a:xfrm>
      </p:grpSpPr>
      <p:sp>
        <p:nvSpPr>
          <p:cNvPr id="199" name="Google Shape;199;p22"/>
          <p:cNvSpPr txBox="1">
            <a:spLocks noGrp="1"/>
          </p:cNvSpPr>
          <p:nvPr>
            <p:ph type="title"/>
          </p:nvPr>
        </p:nvSpPr>
        <p:spPr>
          <a:xfrm>
            <a:off x="311700" y="0"/>
            <a:ext cx="8520600" cy="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solidFill>
                  <a:schemeClr val="lt1"/>
                </a:solidFill>
                <a:latin typeface="Average"/>
                <a:ea typeface="Average"/>
                <a:cs typeface="Average"/>
                <a:sym typeface="Average"/>
              </a:rPr>
              <a:t>KPIs for Recruitment</a:t>
            </a:r>
            <a:endParaRPr sz="2400" b="1">
              <a:solidFill>
                <a:schemeClr val="lt1"/>
              </a:solidFill>
              <a:latin typeface="Average"/>
              <a:ea typeface="Average"/>
              <a:cs typeface="Average"/>
              <a:sym typeface="Average"/>
            </a:endParaRPr>
          </a:p>
        </p:txBody>
      </p:sp>
      <p:sp>
        <p:nvSpPr>
          <p:cNvPr id="200" name="Google Shape;200;p22"/>
          <p:cNvSpPr txBox="1">
            <a:spLocks noGrp="1"/>
          </p:cNvSpPr>
          <p:nvPr>
            <p:ph type="body" idx="4294967295"/>
          </p:nvPr>
        </p:nvSpPr>
        <p:spPr>
          <a:xfrm>
            <a:off x="539675" y="12542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Time to Hire</a:t>
            </a:r>
            <a:endParaRPr>
              <a:solidFill>
                <a:schemeClr val="lt1"/>
              </a:solidFill>
            </a:endParaRPr>
          </a:p>
        </p:txBody>
      </p:sp>
      <p:sp>
        <p:nvSpPr>
          <p:cNvPr id="201" name="Google Shape;201;p22"/>
          <p:cNvSpPr txBox="1">
            <a:spLocks noGrp="1"/>
          </p:cNvSpPr>
          <p:nvPr>
            <p:ph type="body" idx="4294967295"/>
          </p:nvPr>
        </p:nvSpPr>
        <p:spPr>
          <a:xfrm>
            <a:off x="3480453" y="1254158"/>
            <a:ext cx="5111700" cy="79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Date of Hire - Candidate enters ATS</a:t>
            </a:r>
            <a:endParaRPr>
              <a:solidFill>
                <a:schemeClr val="lt1"/>
              </a:solidFill>
            </a:endParaRPr>
          </a:p>
        </p:txBody>
      </p:sp>
      <p:grpSp>
        <p:nvGrpSpPr>
          <p:cNvPr id="202" name="Google Shape;202;p22"/>
          <p:cNvGrpSpPr/>
          <p:nvPr/>
        </p:nvGrpSpPr>
        <p:grpSpPr>
          <a:xfrm>
            <a:off x="424815" y="1427229"/>
            <a:ext cx="8294371" cy="788792"/>
            <a:chOff x="424813" y="1177875"/>
            <a:chExt cx="8294371" cy="849900"/>
          </a:xfrm>
        </p:grpSpPr>
        <p:sp>
          <p:nvSpPr>
            <p:cNvPr id="203" name="Google Shape;203;p22"/>
            <p:cNvSpPr/>
            <p:nvPr/>
          </p:nvSpPr>
          <p:spPr>
            <a:xfrm>
              <a:off x="2927684" y="1177875"/>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424813" y="1177875"/>
              <a:ext cx="3055800" cy="849900"/>
            </a:xfrm>
            <a:prstGeom prst="homePlate">
              <a:avLst>
                <a:gd name="adj" fmla="val 26719"/>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solidFill>
                  <a:schemeClr val="lt1"/>
                </a:solidFill>
                <a:latin typeface="Average"/>
                <a:ea typeface="Average"/>
                <a:cs typeface="Average"/>
                <a:sym typeface="Average"/>
              </a:endParaRPr>
            </a:p>
            <a:p>
              <a:pPr marL="0" lvl="0" indent="0" algn="l" rtl="0">
                <a:spcBef>
                  <a:spcPts val="0"/>
                </a:spcBef>
                <a:spcAft>
                  <a:spcPts val="0"/>
                </a:spcAft>
                <a:buNone/>
              </a:pPr>
              <a:r>
                <a:rPr lang="en" sz="1800">
                  <a:solidFill>
                    <a:schemeClr val="lt1"/>
                  </a:solidFill>
                  <a:latin typeface="Average"/>
                  <a:ea typeface="Average"/>
                  <a:cs typeface="Average"/>
                  <a:sym typeface="Average"/>
                </a:rPr>
                <a:t>  Time to Hire</a:t>
              </a:r>
              <a:endParaRPr sz="1800">
                <a:solidFill>
                  <a:schemeClr val="lt1"/>
                </a:solidFill>
                <a:latin typeface="Average"/>
                <a:ea typeface="Average"/>
                <a:cs typeface="Average"/>
                <a:sym typeface="Average"/>
              </a:endParaRPr>
            </a:p>
            <a:p>
              <a:pPr marL="0" lvl="0" indent="0" algn="l" rtl="0">
                <a:spcBef>
                  <a:spcPts val="0"/>
                </a:spcBef>
                <a:spcAft>
                  <a:spcPts val="0"/>
                </a:spcAft>
                <a:buNone/>
              </a:pPr>
              <a:endParaRPr/>
            </a:p>
          </p:txBody>
        </p:sp>
      </p:grpSp>
      <p:grpSp>
        <p:nvGrpSpPr>
          <p:cNvPr id="205" name="Google Shape;205;p22"/>
          <p:cNvGrpSpPr/>
          <p:nvPr/>
        </p:nvGrpSpPr>
        <p:grpSpPr>
          <a:xfrm>
            <a:off x="424825" y="2300814"/>
            <a:ext cx="8294360" cy="799416"/>
            <a:chOff x="424813" y="2075689"/>
            <a:chExt cx="8294360" cy="849900"/>
          </a:xfrm>
        </p:grpSpPr>
        <p:sp>
          <p:nvSpPr>
            <p:cNvPr id="206" name="Google Shape;206;p22"/>
            <p:cNvSpPr/>
            <p:nvPr/>
          </p:nvSpPr>
          <p:spPr>
            <a:xfrm>
              <a:off x="2927672" y="2075689"/>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424813" y="2075689"/>
              <a:ext cx="3055800" cy="849900"/>
            </a:xfrm>
            <a:prstGeom prst="homePlate">
              <a:avLst>
                <a:gd name="adj" fmla="val 26719"/>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22"/>
          <p:cNvSpPr txBox="1">
            <a:spLocks noGrp="1"/>
          </p:cNvSpPr>
          <p:nvPr>
            <p:ph type="body" idx="4294967295"/>
          </p:nvPr>
        </p:nvSpPr>
        <p:spPr>
          <a:xfrm>
            <a:off x="539675" y="2301025"/>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Quality of Hire</a:t>
            </a:r>
            <a:endParaRPr>
              <a:solidFill>
                <a:schemeClr val="lt1"/>
              </a:solidFill>
            </a:endParaRPr>
          </a:p>
        </p:txBody>
      </p:sp>
      <p:sp>
        <p:nvSpPr>
          <p:cNvPr id="209" name="Google Shape;209;p22"/>
          <p:cNvSpPr txBox="1">
            <a:spLocks noGrp="1"/>
          </p:cNvSpPr>
          <p:nvPr>
            <p:ph type="body" idx="4294967295"/>
          </p:nvPr>
        </p:nvSpPr>
        <p:spPr>
          <a:xfrm>
            <a:off x="3527140" y="2300990"/>
            <a:ext cx="5111700" cy="799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1500">
                <a:solidFill>
                  <a:schemeClr val="lt1"/>
                </a:solidFill>
              </a:rPr>
              <a:t>(Performance + Productivity + Retention)/N</a:t>
            </a:r>
            <a:endParaRPr sz="1500">
              <a:solidFill>
                <a:schemeClr val="lt1"/>
              </a:solidFill>
            </a:endParaRPr>
          </a:p>
        </p:txBody>
      </p:sp>
      <p:grpSp>
        <p:nvGrpSpPr>
          <p:cNvPr id="210" name="Google Shape;210;p22"/>
          <p:cNvGrpSpPr/>
          <p:nvPr/>
        </p:nvGrpSpPr>
        <p:grpSpPr>
          <a:xfrm>
            <a:off x="424825" y="3185030"/>
            <a:ext cx="8294360" cy="799447"/>
            <a:chOff x="424813" y="2974405"/>
            <a:chExt cx="8294360" cy="849933"/>
          </a:xfrm>
        </p:grpSpPr>
        <p:sp>
          <p:nvSpPr>
            <p:cNvPr id="211" name="Google Shape;211;p22"/>
            <p:cNvSpPr/>
            <p:nvPr/>
          </p:nvSpPr>
          <p:spPr>
            <a:xfrm>
              <a:off x="2927672" y="2974438"/>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424813" y="2974405"/>
              <a:ext cx="3055800" cy="849900"/>
            </a:xfrm>
            <a:prstGeom prst="homePlate">
              <a:avLst>
                <a:gd name="adj" fmla="val 26719"/>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 name="Google Shape;213;p22"/>
          <p:cNvSpPr txBox="1">
            <a:spLocks noGrp="1"/>
          </p:cNvSpPr>
          <p:nvPr>
            <p:ph type="body" idx="4294967295"/>
          </p:nvPr>
        </p:nvSpPr>
        <p:spPr>
          <a:xfrm>
            <a:off x="539675" y="318515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Offer acceptance rates</a:t>
            </a:r>
            <a:endParaRPr>
              <a:solidFill>
                <a:schemeClr val="lt1"/>
              </a:solidFill>
            </a:endParaRPr>
          </a:p>
        </p:txBody>
      </p:sp>
      <p:sp>
        <p:nvSpPr>
          <p:cNvPr id="214" name="Google Shape;214;p22"/>
          <p:cNvSpPr txBox="1">
            <a:spLocks noGrp="1"/>
          </p:cNvSpPr>
          <p:nvPr>
            <p:ph type="body" idx="4294967295"/>
          </p:nvPr>
        </p:nvSpPr>
        <p:spPr>
          <a:xfrm>
            <a:off x="3480453" y="3185142"/>
            <a:ext cx="5111700" cy="799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1500">
                <a:solidFill>
                  <a:schemeClr val="lt1"/>
                </a:solidFill>
              </a:rPr>
              <a:t>No. Of accepted Offers / Total no. of Offers</a:t>
            </a:r>
            <a:endParaRPr sz="1500">
              <a:solidFill>
                <a:schemeClr val="lt1"/>
              </a:solidFill>
            </a:endParaRPr>
          </a:p>
        </p:txBody>
      </p:sp>
      <p:grpSp>
        <p:nvGrpSpPr>
          <p:cNvPr id="215" name="Google Shape;215;p22"/>
          <p:cNvGrpSpPr/>
          <p:nvPr/>
        </p:nvGrpSpPr>
        <p:grpSpPr>
          <a:xfrm>
            <a:off x="424825" y="4069278"/>
            <a:ext cx="8294360" cy="799447"/>
            <a:chOff x="424813" y="3871259"/>
            <a:chExt cx="8294360" cy="849933"/>
          </a:xfrm>
        </p:grpSpPr>
        <p:sp>
          <p:nvSpPr>
            <p:cNvPr id="216" name="Google Shape;216;p22"/>
            <p:cNvSpPr/>
            <p:nvPr/>
          </p:nvSpPr>
          <p:spPr>
            <a:xfrm>
              <a:off x="2927672" y="3871292"/>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2"/>
            <p:cNvSpPr/>
            <p:nvPr/>
          </p:nvSpPr>
          <p:spPr>
            <a:xfrm>
              <a:off x="424813" y="3871259"/>
              <a:ext cx="3055800" cy="849900"/>
            </a:xfrm>
            <a:prstGeom prst="homePlate">
              <a:avLst>
                <a:gd name="adj" fmla="val 26719"/>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22"/>
          <p:cNvSpPr txBox="1">
            <a:spLocks noGrp="1"/>
          </p:cNvSpPr>
          <p:nvPr>
            <p:ph type="body" idx="4294967295"/>
          </p:nvPr>
        </p:nvSpPr>
        <p:spPr>
          <a:xfrm>
            <a:off x="539675" y="4069400"/>
            <a:ext cx="2422500" cy="7992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a:solidFill>
                  <a:schemeClr val="lt1"/>
                </a:solidFill>
              </a:rPr>
              <a:t>Candidate Experience</a:t>
            </a:r>
            <a:endParaRPr>
              <a:solidFill>
                <a:schemeClr val="lt1"/>
              </a:solidFill>
            </a:endParaRPr>
          </a:p>
        </p:txBody>
      </p:sp>
      <p:sp>
        <p:nvSpPr>
          <p:cNvPr id="219" name="Google Shape;219;p22"/>
          <p:cNvSpPr txBox="1">
            <a:spLocks noGrp="1"/>
          </p:cNvSpPr>
          <p:nvPr>
            <p:ph type="body" idx="4294967295"/>
          </p:nvPr>
        </p:nvSpPr>
        <p:spPr>
          <a:xfrm>
            <a:off x="3480453" y="4069411"/>
            <a:ext cx="5111700" cy="799200"/>
          </a:xfrm>
          <a:prstGeom prst="rect">
            <a:avLst/>
          </a:prstGeom>
        </p:spPr>
        <p:txBody>
          <a:bodyPr spcFirstLastPara="1" wrap="square" lIns="91425" tIns="91425" rIns="91425" bIns="91425" anchor="ctr" anchorCtr="0">
            <a:noAutofit/>
          </a:bodyPr>
          <a:lstStyle/>
          <a:p>
            <a:pPr marL="457200" lvl="0" indent="0" algn="l" rtl="0">
              <a:spcBef>
                <a:spcPts val="0"/>
              </a:spcBef>
              <a:spcAft>
                <a:spcPts val="0"/>
              </a:spcAft>
              <a:buNone/>
            </a:pPr>
            <a:r>
              <a:rPr lang="en" sz="1400">
                <a:solidFill>
                  <a:schemeClr val="lt1"/>
                </a:solidFill>
              </a:rPr>
              <a:t>Net Promoter Score  = (% of candidates who rate the experience 9 or 10) - (% of candidates who rate the experience 6 and below)</a:t>
            </a:r>
            <a:endParaRPr sz="1400">
              <a:solidFill>
                <a:schemeClr val="lt1"/>
              </a:solidFill>
            </a:endParaRPr>
          </a:p>
        </p:txBody>
      </p:sp>
      <p:sp>
        <p:nvSpPr>
          <p:cNvPr id="220" name="Google Shape;220;p22"/>
          <p:cNvSpPr txBox="1"/>
          <p:nvPr/>
        </p:nvSpPr>
        <p:spPr>
          <a:xfrm>
            <a:off x="2090375" y="959763"/>
            <a:ext cx="442800" cy="20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21" name="Google Shape;221;p22"/>
          <p:cNvSpPr txBox="1"/>
          <p:nvPr/>
        </p:nvSpPr>
        <p:spPr>
          <a:xfrm>
            <a:off x="2673975" y="4481225"/>
            <a:ext cx="442800" cy="20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22" name="Google Shape;222;p22"/>
          <p:cNvSpPr txBox="1"/>
          <p:nvPr/>
        </p:nvSpPr>
        <p:spPr>
          <a:xfrm>
            <a:off x="2730750" y="3585200"/>
            <a:ext cx="442800" cy="20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23" name="Google Shape;223;p22"/>
          <p:cNvSpPr txBox="1"/>
          <p:nvPr/>
        </p:nvSpPr>
        <p:spPr>
          <a:xfrm>
            <a:off x="2044700" y="2685475"/>
            <a:ext cx="442800" cy="20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24" name="Google Shape;224;p22"/>
          <p:cNvSpPr txBox="1"/>
          <p:nvPr/>
        </p:nvSpPr>
        <p:spPr>
          <a:xfrm>
            <a:off x="1833775" y="1866450"/>
            <a:ext cx="442800" cy="20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25" name="Google Shape;225;p22"/>
          <p:cNvSpPr txBox="1"/>
          <p:nvPr/>
        </p:nvSpPr>
        <p:spPr>
          <a:xfrm>
            <a:off x="52938" y="48686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www.hirevue.com/blog/recruiting-kpis-5-types-of-metrics</a:t>
            </a:r>
            <a:endParaRPr sz="700" i="1">
              <a:latin typeface="Open Sans"/>
              <a:ea typeface="Open Sans"/>
              <a:cs typeface="Open Sans"/>
              <a:sym typeface="Open Sans"/>
            </a:endParaRPr>
          </a:p>
          <a:p>
            <a:pPr marL="0" lvl="0" indent="0" algn="l" rtl="0">
              <a:spcBef>
                <a:spcPts val="0"/>
              </a:spcBef>
              <a:spcAft>
                <a:spcPts val="0"/>
              </a:spcAft>
              <a:buNone/>
            </a:pPr>
            <a:endParaRPr sz="600">
              <a:solidFill>
                <a:srgbClr val="999999"/>
              </a:solidFill>
              <a:latin typeface="Open Sans"/>
              <a:ea typeface="Open Sans"/>
              <a:cs typeface="Open Sans"/>
              <a:sym typeface="Open Sans"/>
            </a:endParaRPr>
          </a:p>
        </p:txBody>
      </p:sp>
      <p:grpSp>
        <p:nvGrpSpPr>
          <p:cNvPr id="226" name="Google Shape;226;p22"/>
          <p:cNvGrpSpPr/>
          <p:nvPr/>
        </p:nvGrpSpPr>
        <p:grpSpPr>
          <a:xfrm>
            <a:off x="424815" y="542329"/>
            <a:ext cx="8294371" cy="788792"/>
            <a:chOff x="424813" y="1177875"/>
            <a:chExt cx="8294371" cy="849900"/>
          </a:xfrm>
        </p:grpSpPr>
        <p:sp>
          <p:nvSpPr>
            <p:cNvPr id="227" name="Google Shape;227;p22"/>
            <p:cNvSpPr/>
            <p:nvPr/>
          </p:nvSpPr>
          <p:spPr>
            <a:xfrm>
              <a:off x="2927684" y="1177875"/>
              <a:ext cx="5791500" cy="8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AA</a:t>
              </a:r>
              <a:endParaRPr/>
            </a:p>
          </p:txBody>
        </p:sp>
        <p:sp>
          <p:nvSpPr>
            <p:cNvPr id="228" name="Google Shape;228;p22"/>
            <p:cNvSpPr/>
            <p:nvPr/>
          </p:nvSpPr>
          <p:spPr>
            <a:xfrm>
              <a:off x="424813" y="1177875"/>
              <a:ext cx="3055800" cy="849900"/>
            </a:xfrm>
            <a:prstGeom prst="homePlate">
              <a:avLst>
                <a:gd name="adj" fmla="val 26719"/>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Average"/>
                  <a:ea typeface="Average"/>
                  <a:cs typeface="Average"/>
                  <a:sym typeface="Average"/>
                </a:rPr>
                <a:t>Adverse Impact</a:t>
              </a:r>
              <a:endParaRPr/>
            </a:p>
          </p:txBody>
        </p:sp>
      </p:grpSp>
      <p:sp>
        <p:nvSpPr>
          <p:cNvPr id="229" name="Google Shape;229;p22"/>
          <p:cNvSpPr txBox="1"/>
          <p:nvPr/>
        </p:nvSpPr>
        <p:spPr>
          <a:xfrm>
            <a:off x="3960750" y="650163"/>
            <a:ext cx="4482000" cy="52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latin typeface="Average"/>
                <a:ea typeface="Average"/>
                <a:cs typeface="Average"/>
                <a:sym typeface="Average"/>
              </a:rPr>
              <a:t>Adverse Impact Determination = (Applicant success rate of group A / Applicant success rate of group B)</a:t>
            </a:r>
            <a:endParaRPr>
              <a:latin typeface="Average"/>
              <a:ea typeface="Average"/>
              <a:cs typeface="Average"/>
              <a:sym typeface="Average"/>
            </a:endParaRPr>
          </a:p>
          <a:p>
            <a:pPr marL="0" lvl="0" indent="0" algn="l" rtl="0">
              <a:spcBef>
                <a:spcPts val="0"/>
              </a:spcBef>
              <a:spcAft>
                <a:spcPts val="0"/>
              </a:spcAft>
              <a:buNone/>
            </a:pPr>
            <a:endParaRPr>
              <a:latin typeface="Average"/>
              <a:ea typeface="Average"/>
              <a:cs typeface="Average"/>
              <a:sym typeface="Average"/>
            </a:endParaRPr>
          </a:p>
        </p:txBody>
      </p:sp>
      <p:sp>
        <p:nvSpPr>
          <p:cNvPr id="230" name="Google Shape;230;p22"/>
          <p:cNvSpPr txBox="1"/>
          <p:nvPr/>
        </p:nvSpPr>
        <p:spPr>
          <a:xfrm>
            <a:off x="3960750" y="1554613"/>
            <a:ext cx="4482000" cy="5229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a:solidFill>
                  <a:schemeClr val="lt1"/>
                </a:solidFill>
                <a:latin typeface="Average"/>
                <a:ea typeface="Average"/>
                <a:cs typeface="Average"/>
                <a:sym typeface="Average"/>
              </a:rPr>
              <a:t>Time to Hire = Date of hire + Date candidate enters ATS</a:t>
            </a:r>
            <a:endParaRPr>
              <a:solidFill>
                <a:schemeClr val="lt1"/>
              </a:solidFill>
              <a:latin typeface="Average"/>
              <a:ea typeface="Average"/>
              <a:cs typeface="Average"/>
              <a:sym typeface="Average"/>
            </a:endParaRPr>
          </a:p>
        </p:txBody>
      </p:sp>
      <p:sp>
        <p:nvSpPr>
          <p:cNvPr id="231" name="Google Shape;231;p22"/>
          <p:cNvSpPr txBox="1"/>
          <p:nvPr/>
        </p:nvSpPr>
        <p:spPr>
          <a:xfrm>
            <a:off x="2009675" y="959775"/>
            <a:ext cx="442800" cy="20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
        <p:cNvGrpSpPr/>
        <p:nvPr/>
      </p:nvGrpSpPr>
      <p:grpSpPr>
        <a:xfrm>
          <a:off x="0" y="0"/>
          <a:ext cx="0" cy="0"/>
          <a:chOff x="0" y="0"/>
          <a:chExt cx="0" cy="0"/>
        </a:xfrm>
      </p:grpSpPr>
      <p:sp>
        <p:nvSpPr>
          <p:cNvPr id="236" name="Google Shape;236;p23"/>
          <p:cNvSpPr txBox="1">
            <a:spLocks noGrp="1"/>
          </p:cNvSpPr>
          <p:nvPr>
            <p:ph type="title"/>
          </p:nvPr>
        </p:nvSpPr>
        <p:spPr>
          <a:xfrm>
            <a:off x="194100" y="-76550"/>
            <a:ext cx="8755800" cy="111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Average"/>
                <a:ea typeface="Average"/>
                <a:cs typeface="Average"/>
                <a:sym typeface="Average"/>
              </a:rPr>
              <a:t>Scrum Personas</a:t>
            </a:r>
            <a:endParaRPr b="1">
              <a:solidFill>
                <a:schemeClr val="dk1"/>
              </a:solidFill>
              <a:latin typeface="Average"/>
              <a:ea typeface="Average"/>
              <a:cs typeface="Average"/>
              <a:sym typeface="Average"/>
            </a:endParaRPr>
          </a:p>
        </p:txBody>
      </p:sp>
      <p:pic>
        <p:nvPicPr>
          <p:cNvPr id="237" name="Google Shape;237;p23"/>
          <p:cNvPicPr preferRelativeResize="0"/>
          <p:nvPr/>
        </p:nvPicPr>
        <p:blipFill>
          <a:blip r:embed="rId3">
            <a:alphaModFix/>
          </a:blip>
          <a:stretch>
            <a:fillRect/>
          </a:stretch>
        </p:blipFill>
        <p:spPr>
          <a:xfrm>
            <a:off x="1530800" y="1148100"/>
            <a:ext cx="6429376" cy="3520850"/>
          </a:xfrm>
          <a:prstGeom prst="rect">
            <a:avLst/>
          </a:prstGeom>
          <a:noFill/>
          <a:ln>
            <a:noFill/>
          </a:ln>
        </p:spPr>
      </p:pic>
      <p:sp>
        <p:nvSpPr>
          <p:cNvPr id="238" name="Google Shape;238;p23"/>
          <p:cNvSpPr txBox="1"/>
          <p:nvPr/>
        </p:nvSpPr>
        <p:spPr>
          <a:xfrm>
            <a:off x="7638700" y="1148100"/>
            <a:ext cx="5052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39" name="Google Shape;239;p23"/>
          <p:cNvSpPr txBox="1"/>
          <p:nvPr/>
        </p:nvSpPr>
        <p:spPr>
          <a:xfrm>
            <a:off x="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solidFill>
                  <a:srgbClr val="FFFFFF"/>
                </a:solidFill>
                <a:latin typeface="Open Sans"/>
                <a:ea typeface="Open Sans"/>
                <a:cs typeface="Open Sans"/>
                <a:sym typeface="Open Sans"/>
              </a:rPr>
              <a:t>[1] https://agilefellow.com/2016/06/30/daily-scrum-personas/</a:t>
            </a:r>
            <a:endParaRPr sz="700" i="1">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3"/>
        <p:cNvGrpSpPr/>
        <p:nvPr/>
      </p:nvGrpSpPr>
      <p:grpSpPr>
        <a:xfrm>
          <a:off x="0" y="0"/>
          <a:ext cx="0" cy="0"/>
          <a:chOff x="0" y="0"/>
          <a:chExt cx="0" cy="0"/>
        </a:xfrm>
      </p:grpSpPr>
      <p:sp>
        <p:nvSpPr>
          <p:cNvPr id="244" name="Google Shape;244;p24"/>
          <p:cNvSpPr txBox="1"/>
          <p:nvPr/>
        </p:nvSpPr>
        <p:spPr>
          <a:xfrm>
            <a:off x="-1128850" y="374450"/>
            <a:ext cx="7887900" cy="79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chemeClr val="lt1"/>
                </a:solidFill>
                <a:latin typeface="Average"/>
                <a:ea typeface="Average"/>
                <a:cs typeface="Average"/>
                <a:sym typeface="Average"/>
              </a:rPr>
              <a:t>Product Owner - Joanna</a:t>
            </a:r>
            <a:endParaRPr sz="3600" b="1">
              <a:latin typeface="Average"/>
              <a:ea typeface="Average"/>
              <a:cs typeface="Average"/>
              <a:sym typeface="Average"/>
            </a:endParaRPr>
          </a:p>
        </p:txBody>
      </p:sp>
      <p:sp>
        <p:nvSpPr>
          <p:cNvPr id="245" name="Google Shape;245;p24"/>
          <p:cNvSpPr txBox="1"/>
          <p:nvPr/>
        </p:nvSpPr>
        <p:spPr>
          <a:xfrm>
            <a:off x="8623725" y="107750"/>
            <a:ext cx="382800" cy="45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latin typeface="Average"/>
                <a:ea typeface="Average"/>
                <a:cs typeface="Average"/>
                <a:sym typeface="Average"/>
              </a:rPr>
              <a:t>[1]</a:t>
            </a:r>
            <a:endParaRPr sz="600">
              <a:latin typeface="Average"/>
              <a:ea typeface="Average"/>
              <a:cs typeface="Average"/>
              <a:sym typeface="Average"/>
            </a:endParaRPr>
          </a:p>
        </p:txBody>
      </p:sp>
      <p:sp>
        <p:nvSpPr>
          <p:cNvPr id="246" name="Google Shape;246;p24"/>
          <p:cNvSpPr txBox="1"/>
          <p:nvPr/>
        </p:nvSpPr>
        <p:spPr>
          <a:xfrm>
            <a:off x="478225" y="1482500"/>
            <a:ext cx="5772600" cy="28449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b="1">
                <a:latin typeface="Open Sans"/>
                <a:ea typeface="Open Sans"/>
                <a:cs typeface="Open Sans"/>
                <a:sym typeface="Open Sans"/>
              </a:rPr>
              <a:t>Bio:</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Joanna has been a part of Winformatica since the beginning. Her visionary perspectives have earned her opportunities to work globally across Fortune 500 companies before Winformatica.</a:t>
            </a:r>
            <a:endParaRPr>
              <a:latin typeface="Open Sans"/>
              <a:ea typeface="Open Sans"/>
              <a:cs typeface="Open Sans"/>
              <a:sym typeface="Open Sans"/>
            </a:endParaRPr>
          </a:p>
          <a:p>
            <a:pPr marL="0" lvl="0" indent="0" algn="just" rtl="0">
              <a:spcBef>
                <a:spcPts val="0"/>
              </a:spcBef>
              <a:spcAft>
                <a:spcPts val="0"/>
              </a:spcAft>
              <a:buNone/>
            </a:pPr>
            <a:r>
              <a:rPr lang="en">
                <a:latin typeface="Open Sans"/>
                <a:ea typeface="Open Sans"/>
                <a:cs typeface="Open Sans"/>
                <a:sym typeface="Open Sans"/>
              </a:rPr>
              <a:t>She uses social media to share her vision and inspire other people.</a:t>
            </a:r>
            <a:endParaRPr>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0" lvl="0" indent="0" algn="just" rtl="0">
              <a:spcBef>
                <a:spcPts val="0"/>
              </a:spcBef>
              <a:spcAft>
                <a:spcPts val="0"/>
              </a:spcAft>
              <a:buNone/>
            </a:pPr>
            <a:r>
              <a:rPr lang="en" b="1">
                <a:latin typeface="Open Sans"/>
                <a:ea typeface="Open Sans"/>
                <a:cs typeface="Open Sans"/>
                <a:sym typeface="Open Sans"/>
              </a:rPr>
              <a:t>Responsibilities:</a:t>
            </a:r>
            <a:endParaRPr b="1">
              <a:latin typeface="Open Sans"/>
              <a:ea typeface="Open Sans"/>
              <a:cs typeface="Open Sans"/>
              <a:sym typeface="Open Sans"/>
            </a:endParaRPr>
          </a:p>
          <a:p>
            <a:pPr marL="0" lvl="0" indent="0" algn="just" rtl="0">
              <a:spcBef>
                <a:spcPts val="0"/>
              </a:spcBef>
              <a:spcAft>
                <a:spcPts val="0"/>
              </a:spcAft>
              <a:buNone/>
            </a:pPr>
            <a:endParaRPr b="1">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Owns the shippable product</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Creates user stories and tracks the work done</a:t>
            </a:r>
            <a:endParaRPr>
              <a:latin typeface="Open Sans"/>
              <a:ea typeface="Open Sans"/>
              <a:cs typeface="Open Sans"/>
              <a:sym typeface="Open Sans"/>
            </a:endParaRPr>
          </a:p>
          <a:p>
            <a:pPr marL="457200" lvl="0" indent="-317500" algn="just" rtl="0">
              <a:spcBef>
                <a:spcPts val="0"/>
              </a:spcBef>
              <a:spcAft>
                <a:spcPts val="0"/>
              </a:spcAft>
              <a:buSzPts val="1400"/>
              <a:buFont typeface="Open Sans"/>
              <a:buChar char="●"/>
            </a:pPr>
            <a:r>
              <a:rPr lang="en">
                <a:latin typeface="Open Sans"/>
                <a:ea typeface="Open Sans"/>
                <a:cs typeface="Open Sans"/>
                <a:sym typeface="Open Sans"/>
              </a:rPr>
              <a:t>Responsible for the burn up chart</a:t>
            </a:r>
            <a:endParaRPr>
              <a:latin typeface="Open Sans"/>
              <a:ea typeface="Open Sans"/>
              <a:cs typeface="Open Sans"/>
              <a:sym typeface="Open Sans"/>
            </a:endParaRPr>
          </a:p>
        </p:txBody>
      </p:sp>
      <p:pic>
        <p:nvPicPr>
          <p:cNvPr id="247" name="Google Shape;247;p24"/>
          <p:cNvPicPr preferRelativeResize="0"/>
          <p:nvPr/>
        </p:nvPicPr>
        <p:blipFill>
          <a:blip r:embed="rId3">
            <a:alphaModFix/>
          </a:blip>
          <a:stretch>
            <a:fillRect/>
          </a:stretch>
        </p:blipFill>
        <p:spPr>
          <a:xfrm>
            <a:off x="6482550" y="509824"/>
            <a:ext cx="2220500" cy="1728825"/>
          </a:xfrm>
          <a:prstGeom prst="rect">
            <a:avLst/>
          </a:prstGeom>
          <a:noFill/>
          <a:ln>
            <a:noFill/>
          </a:ln>
        </p:spPr>
      </p:pic>
      <p:sp>
        <p:nvSpPr>
          <p:cNvPr id="248" name="Google Shape;248;p24"/>
          <p:cNvSpPr/>
          <p:nvPr/>
        </p:nvSpPr>
        <p:spPr>
          <a:xfrm>
            <a:off x="6490050" y="516700"/>
            <a:ext cx="2220600" cy="17289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txBox="1"/>
          <p:nvPr/>
        </p:nvSpPr>
        <p:spPr>
          <a:xfrm>
            <a:off x="52950" y="4859100"/>
            <a:ext cx="9038100" cy="28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latin typeface="Open Sans"/>
                <a:ea typeface="Open Sans"/>
                <a:cs typeface="Open Sans"/>
                <a:sym typeface="Open Sans"/>
              </a:rPr>
              <a:t>[1] https://www.kindpng.com/imgv/bmbihx_-certified-scrum-product-owner-by-stacia-viscardi/</a:t>
            </a:r>
            <a:endParaRPr sz="700" i="1">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7">
      <a:dk1>
        <a:srgbClr val="000000"/>
      </a:dk1>
      <a:lt1>
        <a:srgbClr val="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3057</TotalTime>
  <Words>5999</Words>
  <Application>Microsoft Office PowerPoint</Application>
  <PresentationFormat>On-screen Show (16:9)</PresentationFormat>
  <Paragraphs>716</Paragraphs>
  <Slides>46</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Oswald</vt:lpstr>
      <vt:lpstr>Trebuchet MS</vt:lpstr>
      <vt:lpstr>Roboto</vt:lpstr>
      <vt:lpstr>Arial</vt:lpstr>
      <vt:lpstr>Franklin Gothic</vt:lpstr>
      <vt:lpstr>Average</vt:lpstr>
      <vt:lpstr>Quattrocento Sans</vt:lpstr>
      <vt:lpstr>Open Sans</vt:lpstr>
      <vt:lpstr>Playfair Display</vt:lpstr>
      <vt:lpstr>Slate</vt:lpstr>
      <vt:lpstr>Office Theme</vt:lpstr>
      <vt:lpstr>Sprint 1 - Review</vt:lpstr>
      <vt:lpstr>Contents</vt:lpstr>
      <vt:lpstr>Company Domain - Business Intelligence Company Overview - At Winformatica Inc., we drive digital transformation so that you can better predict costs and manage risks at your company with the help of our Analytics and Visualization tool. Whether you are a small or a large company, Winformatica Inc. meets you where you are and our product fits seamlessly into your workflows. We are working on company expansion and thereby need a good recruitment strategy. We plan to use our internal analytics knowledge and inhouse HR team to implement an effective blind recruitment process for our company with the help of AI recruiting tools. </vt:lpstr>
      <vt:lpstr>Benchmark and incorporate AI-powered recruiting tools to support sourcing, screening and interviewing candidates to adhere to D&amp;I guidelines of recruitment and retention</vt:lpstr>
      <vt:lpstr>Objectives</vt:lpstr>
      <vt:lpstr>Key Initiatives</vt:lpstr>
      <vt:lpstr>KPIs for Recruitment</vt:lpstr>
      <vt:lpstr>Scrum Personas</vt:lpstr>
      <vt:lpstr>PowerPoint Presentation</vt:lpstr>
      <vt:lpstr>PowerPoint Presentation</vt:lpstr>
      <vt:lpstr>PowerPoint Presentation</vt:lpstr>
      <vt:lpstr>PowerPoint Presentation</vt:lpstr>
      <vt:lpstr>PowerPoint Presentation</vt:lpstr>
      <vt:lpstr>PowerPoint Presentation</vt:lpstr>
      <vt:lpstr>PRODUCT ROADMAP</vt:lpstr>
      <vt:lpstr>Daily Scrum - Agenda</vt:lpstr>
      <vt:lpstr>Daily Scrum - Logs: Week 1</vt:lpstr>
      <vt:lpstr>Daily Scrum - Logs: Week 2</vt:lpstr>
      <vt:lpstr>Daily Scrum - Logs: Week 3</vt:lpstr>
      <vt:lpstr>End User Stories</vt:lpstr>
      <vt:lpstr>Technical Recruiter</vt:lpstr>
      <vt:lpstr>HR Professional</vt:lpstr>
      <vt:lpstr>HR Analyst</vt:lpstr>
      <vt:lpstr>Diversity &amp; Inclusion Specialist</vt:lpstr>
      <vt:lpstr>Applicant</vt:lpstr>
      <vt:lpstr>Sprint 1 Demo</vt:lpstr>
      <vt:lpstr>Sprint 1 - Implementation Core Areas</vt:lpstr>
      <vt:lpstr>Steps involved in the Recruitment Process</vt:lpstr>
      <vt:lpstr>Employee Survey</vt:lpstr>
      <vt:lpstr>Bottlenecks in Recruitment Process</vt:lpstr>
      <vt:lpstr> D &amp; I Challenges in the Recruitment Process</vt:lpstr>
      <vt:lpstr>PowerPoint Presentation</vt:lpstr>
      <vt:lpstr>SWOT Analysis</vt:lpstr>
      <vt:lpstr>Resume Sourcing Channels</vt:lpstr>
      <vt:lpstr>Market Research - Recruitment Tools</vt:lpstr>
      <vt:lpstr>Market Research - Recruitment Tools</vt:lpstr>
      <vt:lpstr>Market Research - Recruitment Tools</vt:lpstr>
      <vt:lpstr>Market Research - Recruitment Tools</vt:lpstr>
      <vt:lpstr>Market Research - Recruitment Tools</vt:lpstr>
      <vt:lpstr>Benchmarking Tools</vt:lpstr>
      <vt:lpstr>AI Tool Functions</vt:lpstr>
      <vt:lpstr>Planning User Stories and Burndown Chart</vt:lpstr>
      <vt:lpstr>PowerPoint Presentation</vt:lpstr>
      <vt:lpstr>PowerPoint Presentation</vt:lpstr>
      <vt:lpstr>Burndown Chart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1 - Review</dc:title>
  <cp:lastModifiedBy>Lily Chang</cp:lastModifiedBy>
  <cp:revision>7</cp:revision>
  <dcterms:modified xsi:type="dcterms:W3CDTF">2020-05-23T05:20:15Z</dcterms:modified>
</cp:coreProperties>
</file>